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900" r:id="rId3"/>
    <p:sldId id="899" r:id="rId4"/>
    <p:sldId id="901" r:id="rId5"/>
    <p:sldId id="902" r:id="rId6"/>
    <p:sldId id="903" r:id="rId7"/>
    <p:sldId id="905" r:id="rId8"/>
    <p:sldId id="917" r:id="rId9"/>
    <p:sldId id="925" r:id="rId10"/>
    <p:sldId id="926" r:id="rId11"/>
    <p:sldId id="927" r:id="rId12"/>
    <p:sldId id="921" r:id="rId13"/>
    <p:sldId id="928" r:id="rId14"/>
    <p:sldId id="913" r:id="rId15"/>
    <p:sldId id="914" r:id="rId16"/>
    <p:sldId id="915" r:id="rId17"/>
    <p:sldId id="923" r:id="rId18"/>
    <p:sldId id="920" r:id="rId19"/>
    <p:sldId id="924" r:id="rId20"/>
    <p:sldId id="91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1CF99958-50E0-4E2A-9B81-95C481EDC9BE}" name="기본 구역">
          <p14:sldIdLst>
            <p14:sldId id="900"/>
            <p14:sldId id="899"/>
            <p14:sldId id="901"/>
            <p14:sldId id="902"/>
            <p14:sldId id="903"/>
            <p14:sldId id="905"/>
            <p14:sldId id="917"/>
            <p14:sldId id="925"/>
            <p14:sldId id="926"/>
            <p14:sldId id="927"/>
            <p14:sldId id="921"/>
            <p14:sldId id="928"/>
            <p14:sldId id="913"/>
            <p14:sldId id="914"/>
            <p14:sldId id="915"/>
            <p14:sldId id="923"/>
            <p14:sldId id="920"/>
            <p14:sldId id="924"/>
            <p14:sldId id="918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7217" autoAdjust="0"/>
    <p:restoredTop sz="94660"/>
  </p:normalViewPr>
  <p:slideViewPr>
    <p:cSldViewPr snapToGrid="0">
      <p:cViewPr>
        <p:scale>
          <a:sx n="120" d="100"/>
          <a:sy n="120" d="100"/>
        </p:scale>
        <p:origin x="-306" y="-108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44573DB-C948-4B5D-941A-A1CABE713E2D}" type="datetime1">
              <a:rPr lang="ko-KR" altLang="en-US"/>
              <a:pPr lvl="0">
                <a:defRPr/>
              </a:pPr>
              <a:t>2023-07-26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87D851C-11A4-4EFF-AB8C-BE0F5C3D9B0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5584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i="1" dirty="0">
                <a:solidFill>
                  <a:srgbClr val="0000FF"/>
                </a:solidFill>
              </a:rPr>
              <a:t>※  (</a:t>
            </a:r>
            <a:r>
              <a:rPr lang="ko-KR" altLang="en-US" sz="1200" i="1" dirty="0">
                <a:solidFill>
                  <a:srgbClr val="0000FF"/>
                </a:solidFill>
              </a:rPr>
              <a:t>작성요령</a:t>
            </a:r>
            <a:r>
              <a:rPr lang="en-US" altLang="ko-KR" sz="1200" i="1" dirty="0">
                <a:solidFill>
                  <a:srgbClr val="0000FF"/>
                </a:solidFill>
              </a:rPr>
              <a:t>)  1.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개선하게 된 내</a:t>
            </a:r>
            <a:r>
              <a:rPr lang="en-US" altLang="ko-KR" sz="1200" i="1" dirty="0">
                <a:solidFill>
                  <a:srgbClr val="0000FF"/>
                </a:solidFill>
              </a:rPr>
              <a:t>· </a:t>
            </a:r>
            <a:r>
              <a:rPr lang="ko-KR" altLang="en-US" sz="1200" i="1" dirty="0">
                <a:solidFill>
                  <a:srgbClr val="0000FF"/>
                </a:solidFill>
              </a:rPr>
              <a:t>외적 동기</a:t>
            </a:r>
            <a:r>
              <a:rPr lang="en-US" altLang="ko-KR" sz="1200" i="1" dirty="0">
                <a:solidFill>
                  <a:srgbClr val="0000FF"/>
                </a:solidFill>
              </a:rPr>
              <a:t> </a:t>
            </a:r>
            <a:r>
              <a:rPr lang="ko-KR" altLang="en-US" sz="1200" i="1" dirty="0">
                <a:solidFill>
                  <a:srgbClr val="0000FF"/>
                </a:solidFill>
              </a:rPr>
              <a:t>및 목적</a:t>
            </a:r>
            <a:r>
              <a:rPr lang="en-US" altLang="ko-KR" sz="1200" i="1" dirty="0">
                <a:solidFill>
                  <a:srgbClr val="0000FF"/>
                </a:solidFill>
              </a:rPr>
              <a:t/>
            </a:r>
            <a:br>
              <a:rPr lang="en-US" altLang="ko-KR" sz="1200" i="1" dirty="0">
                <a:solidFill>
                  <a:srgbClr val="0000FF"/>
                </a:solidFill>
              </a:rPr>
            </a:br>
            <a:r>
              <a:rPr lang="en-US" altLang="ko-KR" sz="1200" i="1" dirty="0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개선의 필요성과 문제점에 대한 해결 방안 등 기술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745178"/>
      </p:ext>
    </p:extLst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i="1">
                <a:solidFill>
                  <a:srgbClr val="0000ff"/>
                </a:solidFill>
              </a:rPr>
              <a:t>※  (</a:t>
            </a:r>
            <a:r>
              <a:rPr lang="ko-KR" altLang="en-US" sz="1200" i="1">
                <a:solidFill>
                  <a:srgbClr val="0000ff"/>
                </a:solidFill>
              </a:rPr>
              <a:t>작성요령</a:t>
            </a:r>
            <a:r>
              <a:rPr lang="en-US" altLang="ko-KR" sz="1200" i="1">
                <a:solidFill>
                  <a:srgbClr val="0000ff"/>
                </a:solidFill>
              </a:rPr>
              <a:t>)  1.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개선하게 된 내</a:t>
            </a:r>
            <a:r>
              <a:rPr lang="en-US" altLang="ko-KR" sz="1200" i="1">
                <a:solidFill>
                  <a:srgbClr val="0000ff"/>
                </a:solidFill>
              </a:rPr>
              <a:t>· </a:t>
            </a:r>
            <a:r>
              <a:rPr lang="ko-KR" altLang="en-US" sz="1200" i="1">
                <a:solidFill>
                  <a:srgbClr val="0000ff"/>
                </a:solidFill>
              </a:rPr>
              <a:t>외적 동기</a:t>
            </a:r>
            <a:r>
              <a:rPr lang="en-US" altLang="ko-KR" sz="1200" i="1">
                <a:solidFill>
                  <a:srgbClr val="0000ff"/>
                </a:solidFill>
              </a:rPr>
              <a:t> </a:t>
            </a:r>
            <a:r>
              <a:rPr lang="ko-KR" altLang="en-US" sz="1200" i="1">
                <a:solidFill>
                  <a:srgbClr val="0000ff"/>
                </a:solidFill>
              </a:rPr>
              <a:t>및 목적</a:t>
            </a:r>
            <a:br>
              <a:rPr lang="en-US" altLang="ko-KR" sz="1200" i="1">
                <a:solidFill>
                  <a:srgbClr val="0000ff"/>
                </a:solidFill>
              </a:rPr>
            </a:br>
            <a:r>
              <a:rPr lang="en-US" altLang="ko-KR" sz="1200" i="1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개선의 필요성과 문제점에 대한 해결 방안 등 기술</a:t>
            </a:r>
            <a:endParaRPr lang="ko-KR" altLang="en-US" sz="1200" i="1">
              <a:solidFill>
                <a:srgbClr val="0000ff"/>
              </a:solidFill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555585"/>
      </p:ext>
    </p:extLst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i="1">
                <a:solidFill>
                  <a:srgbClr val="0000ff"/>
                </a:solidFill>
              </a:rPr>
              <a:t>※  (</a:t>
            </a:r>
            <a:r>
              <a:rPr lang="ko-KR" altLang="en-US" sz="1200" i="1">
                <a:solidFill>
                  <a:srgbClr val="0000ff"/>
                </a:solidFill>
              </a:rPr>
              <a:t>작성요령</a:t>
            </a:r>
            <a:r>
              <a:rPr lang="en-US" altLang="ko-KR" sz="1200" i="1">
                <a:solidFill>
                  <a:srgbClr val="0000ff"/>
                </a:solidFill>
              </a:rPr>
              <a:t>)  1.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개선하게 된 내</a:t>
            </a:r>
            <a:r>
              <a:rPr lang="en-US" altLang="ko-KR" sz="1200" i="1">
                <a:solidFill>
                  <a:srgbClr val="0000ff"/>
                </a:solidFill>
              </a:rPr>
              <a:t>· </a:t>
            </a:r>
            <a:r>
              <a:rPr lang="ko-KR" altLang="en-US" sz="1200" i="1">
                <a:solidFill>
                  <a:srgbClr val="0000ff"/>
                </a:solidFill>
              </a:rPr>
              <a:t>외적 동기</a:t>
            </a:r>
            <a:r>
              <a:rPr lang="en-US" altLang="ko-KR" sz="1200" i="1">
                <a:solidFill>
                  <a:srgbClr val="0000ff"/>
                </a:solidFill>
              </a:rPr>
              <a:t> </a:t>
            </a:r>
            <a:r>
              <a:rPr lang="ko-KR" altLang="en-US" sz="1200" i="1">
                <a:solidFill>
                  <a:srgbClr val="0000ff"/>
                </a:solidFill>
              </a:rPr>
              <a:t>및 목적</a:t>
            </a:r>
            <a:br>
              <a:rPr lang="en-US" altLang="ko-KR" sz="1200" i="1">
                <a:solidFill>
                  <a:srgbClr val="0000ff"/>
                </a:solidFill>
              </a:rPr>
            </a:br>
            <a:r>
              <a:rPr lang="en-US" altLang="ko-KR" sz="1200" i="1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개선의 필요성과 문제점에 대한 해결 방안 등 기술</a:t>
            </a:r>
            <a:endParaRPr lang="ko-KR" altLang="en-US" sz="1200" i="1">
              <a:solidFill>
                <a:srgbClr val="0000ff"/>
              </a:solidFill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E0FE9D1-64BB-4B58-A316-798037F33176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9877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i="1" dirty="0">
                <a:solidFill>
                  <a:srgbClr val="0000FF"/>
                </a:solidFill>
              </a:rPr>
              <a:t>※  (</a:t>
            </a:r>
            <a:r>
              <a:rPr lang="ko-KR" altLang="en-US" sz="1200" i="1" dirty="0">
                <a:solidFill>
                  <a:srgbClr val="0000FF"/>
                </a:solidFill>
              </a:rPr>
              <a:t>작성요령</a:t>
            </a:r>
            <a:r>
              <a:rPr lang="en-US" altLang="ko-KR" sz="1200" i="1" dirty="0">
                <a:solidFill>
                  <a:srgbClr val="0000FF"/>
                </a:solidFill>
              </a:rPr>
              <a:t>)  1.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개선하게 된 내</a:t>
            </a:r>
            <a:r>
              <a:rPr lang="en-US" altLang="ko-KR" sz="1200" i="1" dirty="0">
                <a:solidFill>
                  <a:srgbClr val="0000FF"/>
                </a:solidFill>
              </a:rPr>
              <a:t>· </a:t>
            </a:r>
            <a:r>
              <a:rPr lang="ko-KR" altLang="en-US" sz="1200" i="1" dirty="0">
                <a:solidFill>
                  <a:srgbClr val="0000FF"/>
                </a:solidFill>
              </a:rPr>
              <a:t>외적 동기</a:t>
            </a:r>
            <a:r>
              <a:rPr lang="en-US" altLang="ko-KR" sz="1200" i="1" dirty="0">
                <a:solidFill>
                  <a:srgbClr val="0000FF"/>
                </a:solidFill>
              </a:rPr>
              <a:t> </a:t>
            </a:r>
            <a:r>
              <a:rPr lang="ko-KR" altLang="en-US" sz="1200" i="1" dirty="0">
                <a:solidFill>
                  <a:srgbClr val="0000FF"/>
                </a:solidFill>
              </a:rPr>
              <a:t>및 목적</a:t>
            </a:r>
            <a:r>
              <a:rPr lang="en-US" altLang="ko-KR" sz="1200" i="1" dirty="0">
                <a:solidFill>
                  <a:srgbClr val="0000FF"/>
                </a:solidFill>
              </a:rPr>
              <a:t/>
            </a:r>
            <a:br>
              <a:rPr lang="en-US" altLang="ko-KR" sz="1200" i="1" dirty="0">
                <a:solidFill>
                  <a:srgbClr val="0000FF"/>
                </a:solidFill>
              </a:rPr>
            </a:br>
            <a:r>
              <a:rPr lang="en-US" altLang="ko-KR" sz="1200" i="1" dirty="0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개선의 필요성과 문제점에 대한 해결 방안 등 기술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85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i="1" dirty="0">
                <a:solidFill>
                  <a:srgbClr val="0000FF"/>
                </a:solidFill>
              </a:rPr>
              <a:t>※  (</a:t>
            </a:r>
            <a:r>
              <a:rPr lang="ko-KR" altLang="en-US" sz="1200" i="1" dirty="0">
                <a:solidFill>
                  <a:srgbClr val="0000FF"/>
                </a:solidFill>
              </a:rPr>
              <a:t>작성요령</a:t>
            </a:r>
            <a:r>
              <a:rPr lang="en-US" altLang="ko-KR" sz="1200" i="1" dirty="0">
                <a:solidFill>
                  <a:srgbClr val="0000FF"/>
                </a:solidFill>
              </a:rPr>
              <a:t>)  1.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개선하게 된 내</a:t>
            </a:r>
            <a:r>
              <a:rPr lang="en-US" altLang="ko-KR" sz="1200" i="1" dirty="0">
                <a:solidFill>
                  <a:srgbClr val="0000FF"/>
                </a:solidFill>
              </a:rPr>
              <a:t>· </a:t>
            </a:r>
            <a:r>
              <a:rPr lang="ko-KR" altLang="en-US" sz="1200" i="1" dirty="0">
                <a:solidFill>
                  <a:srgbClr val="0000FF"/>
                </a:solidFill>
              </a:rPr>
              <a:t>외적 동기</a:t>
            </a:r>
            <a:r>
              <a:rPr lang="en-US" altLang="ko-KR" sz="1200" i="1" dirty="0">
                <a:solidFill>
                  <a:srgbClr val="0000FF"/>
                </a:solidFill>
              </a:rPr>
              <a:t> </a:t>
            </a:r>
            <a:r>
              <a:rPr lang="ko-KR" altLang="en-US" sz="1200" i="1" dirty="0">
                <a:solidFill>
                  <a:srgbClr val="0000FF"/>
                </a:solidFill>
              </a:rPr>
              <a:t>및 목적</a:t>
            </a:r>
            <a:r>
              <a:rPr lang="en-US" altLang="ko-KR" sz="1200" i="1" dirty="0">
                <a:solidFill>
                  <a:srgbClr val="0000FF"/>
                </a:solidFill>
              </a:rPr>
              <a:t/>
            </a:r>
            <a:br>
              <a:rPr lang="en-US" altLang="ko-KR" sz="1200" i="1" dirty="0">
                <a:solidFill>
                  <a:srgbClr val="0000FF"/>
                </a:solidFill>
              </a:rPr>
            </a:br>
            <a:r>
              <a:rPr lang="en-US" altLang="ko-KR" sz="1200" i="1" dirty="0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개선의 필요성과 문제점에 대한 해결 방안 등 기술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85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i="1" dirty="0">
                <a:solidFill>
                  <a:srgbClr val="0000FF"/>
                </a:solidFill>
              </a:rPr>
              <a:t>※  (</a:t>
            </a:r>
            <a:r>
              <a:rPr lang="ko-KR" altLang="en-US" sz="1200" i="1" dirty="0">
                <a:solidFill>
                  <a:srgbClr val="0000FF"/>
                </a:solidFill>
              </a:rPr>
              <a:t>작성요령</a:t>
            </a:r>
            <a:r>
              <a:rPr lang="en-US" altLang="ko-KR" sz="1200" i="1" dirty="0">
                <a:solidFill>
                  <a:srgbClr val="0000FF"/>
                </a:solidFill>
              </a:rPr>
              <a:t>)  1.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개선하게 된 내</a:t>
            </a:r>
            <a:r>
              <a:rPr lang="en-US" altLang="ko-KR" sz="1200" i="1" dirty="0">
                <a:solidFill>
                  <a:srgbClr val="0000FF"/>
                </a:solidFill>
              </a:rPr>
              <a:t>· </a:t>
            </a:r>
            <a:r>
              <a:rPr lang="ko-KR" altLang="en-US" sz="1200" i="1" dirty="0">
                <a:solidFill>
                  <a:srgbClr val="0000FF"/>
                </a:solidFill>
              </a:rPr>
              <a:t>외적 동기</a:t>
            </a:r>
            <a:r>
              <a:rPr lang="en-US" altLang="ko-KR" sz="1200" i="1" dirty="0">
                <a:solidFill>
                  <a:srgbClr val="0000FF"/>
                </a:solidFill>
              </a:rPr>
              <a:t> </a:t>
            </a:r>
            <a:r>
              <a:rPr lang="ko-KR" altLang="en-US" sz="1200" i="1" dirty="0">
                <a:solidFill>
                  <a:srgbClr val="0000FF"/>
                </a:solidFill>
              </a:rPr>
              <a:t>및 목적</a:t>
            </a:r>
            <a:r>
              <a:rPr lang="en-US" altLang="ko-KR" sz="1200" i="1" dirty="0">
                <a:solidFill>
                  <a:srgbClr val="0000FF"/>
                </a:solidFill>
              </a:rPr>
              <a:t/>
            </a:r>
            <a:br>
              <a:rPr lang="en-US" altLang="ko-KR" sz="1200" i="1" dirty="0">
                <a:solidFill>
                  <a:srgbClr val="0000FF"/>
                </a:solidFill>
              </a:rPr>
            </a:br>
            <a:r>
              <a:rPr lang="en-US" altLang="ko-KR" sz="1200" i="1" dirty="0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개선의 필요성과 문제점에 대한 해결 방안 등 기술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85370"/>
      </p:ext>
    </p:extLst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i="1">
                <a:solidFill>
                  <a:srgbClr val="0000ff"/>
                </a:solidFill>
              </a:rPr>
              <a:t>※  (</a:t>
            </a:r>
            <a:r>
              <a:rPr lang="ko-KR" altLang="en-US" sz="1200" i="1">
                <a:solidFill>
                  <a:srgbClr val="0000ff"/>
                </a:solidFill>
              </a:rPr>
              <a:t>작성요령</a:t>
            </a:r>
            <a:r>
              <a:rPr lang="en-US" altLang="ko-KR" sz="1200" i="1">
                <a:solidFill>
                  <a:srgbClr val="0000ff"/>
                </a:solidFill>
              </a:rPr>
              <a:t>)  1.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개선하게 된 내</a:t>
            </a:r>
            <a:r>
              <a:rPr lang="en-US" altLang="ko-KR" sz="1200" i="1">
                <a:solidFill>
                  <a:srgbClr val="0000ff"/>
                </a:solidFill>
              </a:rPr>
              <a:t>· </a:t>
            </a:r>
            <a:r>
              <a:rPr lang="ko-KR" altLang="en-US" sz="1200" i="1">
                <a:solidFill>
                  <a:srgbClr val="0000ff"/>
                </a:solidFill>
              </a:rPr>
              <a:t>외적 동기</a:t>
            </a:r>
            <a:r>
              <a:rPr lang="en-US" altLang="ko-KR" sz="1200" i="1">
                <a:solidFill>
                  <a:srgbClr val="0000ff"/>
                </a:solidFill>
              </a:rPr>
              <a:t> </a:t>
            </a:r>
            <a:r>
              <a:rPr lang="ko-KR" altLang="en-US" sz="1200" i="1">
                <a:solidFill>
                  <a:srgbClr val="0000ff"/>
                </a:solidFill>
              </a:rPr>
              <a:t>및 목적</a:t>
            </a:r>
            <a:br>
              <a:rPr lang="en-US" altLang="ko-KR" sz="1200" i="1">
                <a:solidFill>
                  <a:srgbClr val="0000ff"/>
                </a:solidFill>
              </a:rPr>
            </a:br>
            <a:r>
              <a:rPr lang="en-US" altLang="ko-KR" sz="1200" i="1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개선의 필요성과 문제점에 대한 해결 방안 등 기술</a:t>
            </a:r>
            <a:endParaRPr lang="ko-KR" altLang="en-US" sz="1200" i="1">
              <a:solidFill>
                <a:srgbClr val="0000ff"/>
              </a:solidFill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13653"/>
      </p:ext>
    </p:extLst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i="1">
                <a:solidFill>
                  <a:srgbClr val="0000ff"/>
                </a:solidFill>
              </a:rPr>
              <a:t>※  (</a:t>
            </a:r>
            <a:r>
              <a:rPr lang="ko-KR" altLang="en-US" sz="1200" i="1">
                <a:solidFill>
                  <a:srgbClr val="0000ff"/>
                </a:solidFill>
              </a:rPr>
              <a:t>작성요령</a:t>
            </a:r>
            <a:r>
              <a:rPr lang="en-US" altLang="ko-KR" sz="1200" i="1">
                <a:solidFill>
                  <a:srgbClr val="0000ff"/>
                </a:solidFill>
              </a:rPr>
              <a:t>)  1.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개선하게 된 내</a:t>
            </a:r>
            <a:r>
              <a:rPr lang="en-US" altLang="ko-KR" sz="1200" i="1">
                <a:solidFill>
                  <a:srgbClr val="0000ff"/>
                </a:solidFill>
              </a:rPr>
              <a:t>· </a:t>
            </a:r>
            <a:r>
              <a:rPr lang="ko-KR" altLang="en-US" sz="1200" i="1">
                <a:solidFill>
                  <a:srgbClr val="0000ff"/>
                </a:solidFill>
              </a:rPr>
              <a:t>외적 동기</a:t>
            </a:r>
            <a:r>
              <a:rPr lang="en-US" altLang="ko-KR" sz="1200" i="1">
                <a:solidFill>
                  <a:srgbClr val="0000ff"/>
                </a:solidFill>
              </a:rPr>
              <a:t> </a:t>
            </a:r>
            <a:r>
              <a:rPr lang="ko-KR" altLang="en-US" sz="1200" i="1">
                <a:solidFill>
                  <a:srgbClr val="0000ff"/>
                </a:solidFill>
              </a:rPr>
              <a:t>및 목적</a:t>
            </a:r>
            <a:br>
              <a:rPr lang="en-US" altLang="ko-KR" sz="1200" i="1">
                <a:solidFill>
                  <a:srgbClr val="0000ff"/>
                </a:solidFill>
              </a:rPr>
            </a:br>
            <a:r>
              <a:rPr lang="en-US" altLang="ko-KR" sz="1200" i="1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개선의 필요성과 문제점에 대한 해결 방안 등 기술</a:t>
            </a:r>
            <a:endParaRPr lang="ko-KR" altLang="en-US" sz="1200" i="1">
              <a:solidFill>
                <a:srgbClr val="0000ff"/>
              </a:solidFill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742820"/>
      </p:ext>
    </p:extLst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i="1">
                <a:solidFill>
                  <a:srgbClr val="0000ff"/>
                </a:solidFill>
              </a:rPr>
              <a:t>※  (</a:t>
            </a:r>
            <a:r>
              <a:rPr lang="ko-KR" altLang="en-US" sz="1200" i="1">
                <a:solidFill>
                  <a:srgbClr val="0000ff"/>
                </a:solidFill>
              </a:rPr>
              <a:t>작성요령</a:t>
            </a:r>
            <a:r>
              <a:rPr lang="en-US" altLang="ko-KR" sz="1200" i="1">
                <a:solidFill>
                  <a:srgbClr val="0000ff"/>
                </a:solidFill>
              </a:rPr>
              <a:t>)  1.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개선하게 된 내</a:t>
            </a:r>
            <a:r>
              <a:rPr lang="en-US" altLang="ko-KR" sz="1200" i="1">
                <a:solidFill>
                  <a:srgbClr val="0000ff"/>
                </a:solidFill>
              </a:rPr>
              <a:t>· </a:t>
            </a:r>
            <a:r>
              <a:rPr lang="ko-KR" altLang="en-US" sz="1200" i="1">
                <a:solidFill>
                  <a:srgbClr val="0000ff"/>
                </a:solidFill>
              </a:rPr>
              <a:t>외적 동기</a:t>
            </a:r>
            <a:r>
              <a:rPr lang="en-US" altLang="ko-KR" sz="1200" i="1">
                <a:solidFill>
                  <a:srgbClr val="0000ff"/>
                </a:solidFill>
              </a:rPr>
              <a:t> </a:t>
            </a:r>
            <a:r>
              <a:rPr lang="ko-KR" altLang="en-US" sz="1200" i="1">
                <a:solidFill>
                  <a:srgbClr val="0000ff"/>
                </a:solidFill>
              </a:rPr>
              <a:t>및 목적</a:t>
            </a:r>
            <a:br>
              <a:rPr lang="en-US" altLang="ko-KR" sz="1200" i="1">
                <a:solidFill>
                  <a:srgbClr val="0000ff"/>
                </a:solidFill>
              </a:rPr>
            </a:br>
            <a:r>
              <a:rPr lang="en-US" altLang="ko-KR" sz="1200" i="1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개선의 필요성과 문제점에 대한 해결 방안 등 기술</a:t>
            </a:r>
            <a:endParaRPr lang="ko-KR" altLang="en-US" sz="1200" i="1">
              <a:solidFill>
                <a:srgbClr val="0000ff"/>
              </a:solidFill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093462"/>
      </p:ext>
    </p:extLst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i="1">
                <a:solidFill>
                  <a:srgbClr val="0000ff"/>
                </a:solidFill>
              </a:rPr>
              <a:t>※  (</a:t>
            </a:r>
            <a:r>
              <a:rPr lang="ko-KR" altLang="en-US" sz="1200" i="1">
                <a:solidFill>
                  <a:srgbClr val="0000ff"/>
                </a:solidFill>
              </a:rPr>
              <a:t>작성요령</a:t>
            </a:r>
            <a:r>
              <a:rPr lang="en-US" altLang="ko-KR" sz="1200" i="1">
                <a:solidFill>
                  <a:srgbClr val="0000ff"/>
                </a:solidFill>
              </a:rPr>
              <a:t>)  1.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개선하게 된 내</a:t>
            </a:r>
            <a:r>
              <a:rPr lang="en-US" altLang="ko-KR" sz="1200" i="1">
                <a:solidFill>
                  <a:srgbClr val="0000ff"/>
                </a:solidFill>
              </a:rPr>
              <a:t>· </a:t>
            </a:r>
            <a:r>
              <a:rPr lang="ko-KR" altLang="en-US" sz="1200" i="1">
                <a:solidFill>
                  <a:srgbClr val="0000ff"/>
                </a:solidFill>
              </a:rPr>
              <a:t>외적 동기</a:t>
            </a:r>
            <a:r>
              <a:rPr lang="en-US" altLang="ko-KR" sz="1200" i="1">
                <a:solidFill>
                  <a:srgbClr val="0000ff"/>
                </a:solidFill>
              </a:rPr>
              <a:t> </a:t>
            </a:r>
            <a:r>
              <a:rPr lang="ko-KR" altLang="en-US" sz="1200" i="1">
                <a:solidFill>
                  <a:srgbClr val="0000ff"/>
                </a:solidFill>
              </a:rPr>
              <a:t>및 목적</a:t>
            </a:r>
            <a:br>
              <a:rPr lang="en-US" altLang="ko-KR" sz="1200" i="1">
                <a:solidFill>
                  <a:srgbClr val="0000ff"/>
                </a:solidFill>
              </a:rPr>
            </a:br>
            <a:r>
              <a:rPr lang="en-US" altLang="ko-KR" sz="1200" i="1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개선의 필요성과 문제점에 대한 해결 방안 등 기술</a:t>
            </a:r>
            <a:endParaRPr lang="ko-KR" altLang="en-US" sz="1200" i="1">
              <a:solidFill>
                <a:srgbClr val="0000ff"/>
              </a:solidFill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E0FE9D1-64BB-4B58-A316-798037F33176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9293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i="1" dirty="0">
                <a:solidFill>
                  <a:srgbClr val="0000FF"/>
                </a:solidFill>
              </a:rPr>
              <a:t>※  (</a:t>
            </a:r>
            <a:r>
              <a:rPr lang="ko-KR" altLang="en-US" sz="1200" i="1" dirty="0">
                <a:solidFill>
                  <a:srgbClr val="0000FF"/>
                </a:solidFill>
              </a:rPr>
              <a:t>작성요령</a:t>
            </a:r>
            <a:r>
              <a:rPr lang="en-US" altLang="ko-KR" sz="1200" i="1" dirty="0">
                <a:solidFill>
                  <a:srgbClr val="0000FF"/>
                </a:solidFill>
              </a:rPr>
              <a:t>)  1.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개선하게 된 내</a:t>
            </a:r>
            <a:r>
              <a:rPr lang="en-US" altLang="ko-KR" sz="1200" i="1" dirty="0">
                <a:solidFill>
                  <a:srgbClr val="0000FF"/>
                </a:solidFill>
              </a:rPr>
              <a:t>· </a:t>
            </a:r>
            <a:r>
              <a:rPr lang="ko-KR" altLang="en-US" sz="1200" i="1" dirty="0">
                <a:solidFill>
                  <a:srgbClr val="0000FF"/>
                </a:solidFill>
              </a:rPr>
              <a:t>외적 동기</a:t>
            </a:r>
            <a:r>
              <a:rPr lang="en-US" altLang="ko-KR" sz="1200" i="1" dirty="0">
                <a:solidFill>
                  <a:srgbClr val="0000FF"/>
                </a:solidFill>
              </a:rPr>
              <a:t> </a:t>
            </a:r>
            <a:r>
              <a:rPr lang="ko-KR" altLang="en-US" sz="1200" i="1" dirty="0">
                <a:solidFill>
                  <a:srgbClr val="0000FF"/>
                </a:solidFill>
              </a:rPr>
              <a:t>및 목적</a:t>
            </a:r>
            <a:r>
              <a:rPr lang="en-US" altLang="ko-KR" sz="1200" i="1" dirty="0">
                <a:solidFill>
                  <a:srgbClr val="0000FF"/>
                </a:solidFill>
              </a:rPr>
              <a:t/>
            </a:r>
            <a:br>
              <a:rPr lang="en-US" altLang="ko-KR" sz="1200" i="1" dirty="0">
                <a:solidFill>
                  <a:srgbClr val="0000FF"/>
                </a:solidFill>
              </a:rPr>
            </a:br>
            <a:r>
              <a:rPr lang="en-US" altLang="ko-KR" sz="1200" i="1" dirty="0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개선의 필요성과 문제점에 대한 해결 방안 등 기술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989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i="1" dirty="0">
                <a:solidFill>
                  <a:srgbClr val="0000FF"/>
                </a:solidFill>
              </a:rPr>
              <a:t>※  (</a:t>
            </a:r>
            <a:r>
              <a:rPr lang="ko-KR" altLang="en-US" sz="1200" i="1" dirty="0">
                <a:solidFill>
                  <a:srgbClr val="0000FF"/>
                </a:solidFill>
              </a:rPr>
              <a:t>작성요령</a:t>
            </a:r>
            <a:r>
              <a:rPr lang="en-US" altLang="ko-KR" sz="1200" i="1" dirty="0">
                <a:solidFill>
                  <a:srgbClr val="0000FF"/>
                </a:solidFill>
              </a:rPr>
              <a:t>)  1.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개선하게 된 내</a:t>
            </a:r>
            <a:r>
              <a:rPr lang="en-US" altLang="ko-KR" sz="1200" i="1" dirty="0">
                <a:solidFill>
                  <a:srgbClr val="0000FF"/>
                </a:solidFill>
              </a:rPr>
              <a:t>· </a:t>
            </a:r>
            <a:r>
              <a:rPr lang="ko-KR" altLang="en-US" sz="1200" i="1" dirty="0">
                <a:solidFill>
                  <a:srgbClr val="0000FF"/>
                </a:solidFill>
              </a:rPr>
              <a:t>외적 동기</a:t>
            </a:r>
            <a:r>
              <a:rPr lang="en-US" altLang="ko-KR" sz="1200" i="1" dirty="0">
                <a:solidFill>
                  <a:srgbClr val="0000FF"/>
                </a:solidFill>
              </a:rPr>
              <a:t> </a:t>
            </a:r>
            <a:r>
              <a:rPr lang="ko-KR" altLang="en-US" sz="1200" i="1" dirty="0">
                <a:solidFill>
                  <a:srgbClr val="0000FF"/>
                </a:solidFill>
              </a:rPr>
              <a:t>및 목적</a:t>
            </a:r>
            <a:r>
              <a:rPr lang="en-US" altLang="ko-KR" sz="1200" i="1" dirty="0">
                <a:solidFill>
                  <a:srgbClr val="0000FF"/>
                </a:solidFill>
              </a:rPr>
              <a:t/>
            </a:r>
            <a:br>
              <a:rPr lang="en-US" altLang="ko-KR" sz="1200" i="1" dirty="0">
                <a:solidFill>
                  <a:srgbClr val="0000FF"/>
                </a:solidFill>
              </a:rPr>
            </a:br>
            <a:r>
              <a:rPr lang="en-US" altLang="ko-KR" sz="1200" i="1" dirty="0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개선의 필요성과 문제점에 대한 해결 방안 등 기술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863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i="1" dirty="0">
                <a:solidFill>
                  <a:srgbClr val="0000FF"/>
                </a:solidFill>
              </a:rPr>
              <a:t>※  (</a:t>
            </a:r>
            <a:r>
              <a:rPr lang="ko-KR" altLang="en-US" sz="1200" i="1" dirty="0">
                <a:solidFill>
                  <a:srgbClr val="0000FF"/>
                </a:solidFill>
              </a:rPr>
              <a:t>작성요령</a:t>
            </a:r>
            <a:r>
              <a:rPr lang="en-US" altLang="ko-KR" sz="1200" i="1" dirty="0">
                <a:solidFill>
                  <a:srgbClr val="0000FF"/>
                </a:solidFill>
              </a:rPr>
              <a:t>)  1.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개선하게 된 내</a:t>
            </a:r>
            <a:r>
              <a:rPr lang="en-US" altLang="ko-KR" sz="1200" i="1" dirty="0">
                <a:solidFill>
                  <a:srgbClr val="0000FF"/>
                </a:solidFill>
              </a:rPr>
              <a:t>· </a:t>
            </a:r>
            <a:r>
              <a:rPr lang="ko-KR" altLang="en-US" sz="1200" i="1" dirty="0">
                <a:solidFill>
                  <a:srgbClr val="0000FF"/>
                </a:solidFill>
              </a:rPr>
              <a:t>외적 동기</a:t>
            </a:r>
            <a:r>
              <a:rPr lang="en-US" altLang="ko-KR" sz="1200" i="1" dirty="0">
                <a:solidFill>
                  <a:srgbClr val="0000FF"/>
                </a:solidFill>
              </a:rPr>
              <a:t> </a:t>
            </a:r>
            <a:r>
              <a:rPr lang="ko-KR" altLang="en-US" sz="1200" i="1" dirty="0">
                <a:solidFill>
                  <a:srgbClr val="0000FF"/>
                </a:solidFill>
              </a:rPr>
              <a:t>및 목적</a:t>
            </a:r>
            <a:r>
              <a:rPr lang="en-US" altLang="ko-KR" sz="1200" i="1" dirty="0">
                <a:solidFill>
                  <a:srgbClr val="0000FF"/>
                </a:solidFill>
              </a:rPr>
              <a:t/>
            </a:r>
            <a:br>
              <a:rPr lang="en-US" altLang="ko-KR" sz="1200" i="1" dirty="0">
                <a:solidFill>
                  <a:srgbClr val="0000FF"/>
                </a:solidFill>
              </a:rPr>
            </a:br>
            <a:r>
              <a:rPr lang="en-US" altLang="ko-KR" sz="1200" i="1" dirty="0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개선의 필요성과 문제점에 대한 해결 방안 등 기술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921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i="1" dirty="0">
                <a:solidFill>
                  <a:srgbClr val="0000FF"/>
                </a:solidFill>
              </a:rPr>
              <a:t>※  (</a:t>
            </a:r>
            <a:r>
              <a:rPr lang="ko-KR" altLang="en-US" sz="1200" i="1" dirty="0">
                <a:solidFill>
                  <a:srgbClr val="0000FF"/>
                </a:solidFill>
              </a:rPr>
              <a:t>작성요령</a:t>
            </a:r>
            <a:r>
              <a:rPr lang="en-US" altLang="ko-KR" sz="1200" i="1" dirty="0">
                <a:solidFill>
                  <a:srgbClr val="0000FF"/>
                </a:solidFill>
              </a:rPr>
              <a:t>)  1.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개선하게 된 내</a:t>
            </a:r>
            <a:r>
              <a:rPr lang="en-US" altLang="ko-KR" sz="1200" i="1" dirty="0">
                <a:solidFill>
                  <a:srgbClr val="0000FF"/>
                </a:solidFill>
              </a:rPr>
              <a:t>· </a:t>
            </a:r>
            <a:r>
              <a:rPr lang="ko-KR" altLang="en-US" sz="1200" i="1" dirty="0">
                <a:solidFill>
                  <a:srgbClr val="0000FF"/>
                </a:solidFill>
              </a:rPr>
              <a:t>외적 동기</a:t>
            </a:r>
            <a:r>
              <a:rPr lang="en-US" altLang="ko-KR" sz="1200" i="1" dirty="0">
                <a:solidFill>
                  <a:srgbClr val="0000FF"/>
                </a:solidFill>
              </a:rPr>
              <a:t> </a:t>
            </a:r>
            <a:r>
              <a:rPr lang="ko-KR" altLang="en-US" sz="1200" i="1" dirty="0">
                <a:solidFill>
                  <a:srgbClr val="0000FF"/>
                </a:solidFill>
              </a:rPr>
              <a:t>및 목적</a:t>
            </a:r>
            <a:r>
              <a:rPr lang="en-US" altLang="ko-KR" sz="1200" i="1" dirty="0">
                <a:solidFill>
                  <a:srgbClr val="0000FF"/>
                </a:solidFill>
              </a:rPr>
              <a:t/>
            </a:r>
            <a:br>
              <a:rPr lang="en-US" altLang="ko-KR" sz="1200" i="1" dirty="0">
                <a:solidFill>
                  <a:srgbClr val="0000FF"/>
                </a:solidFill>
              </a:rPr>
            </a:br>
            <a:r>
              <a:rPr lang="en-US" altLang="ko-KR" sz="1200" i="1" dirty="0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개선의 필요성과 문제점에 대한 해결 방안 등 기술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317232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i="1">
                <a:solidFill>
                  <a:srgbClr val="0000ff"/>
                </a:solidFill>
              </a:rPr>
              <a:t>※  (</a:t>
            </a:r>
            <a:r>
              <a:rPr lang="ko-KR" altLang="en-US" sz="1200" i="1">
                <a:solidFill>
                  <a:srgbClr val="0000ff"/>
                </a:solidFill>
              </a:rPr>
              <a:t>작성요령</a:t>
            </a:r>
            <a:r>
              <a:rPr lang="en-US" altLang="ko-KR" sz="1200" i="1">
                <a:solidFill>
                  <a:srgbClr val="0000ff"/>
                </a:solidFill>
              </a:rPr>
              <a:t>)  1.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개선하게 된 내</a:t>
            </a:r>
            <a:r>
              <a:rPr lang="en-US" altLang="ko-KR" sz="1200" i="1">
                <a:solidFill>
                  <a:srgbClr val="0000ff"/>
                </a:solidFill>
              </a:rPr>
              <a:t>· </a:t>
            </a:r>
            <a:r>
              <a:rPr lang="ko-KR" altLang="en-US" sz="1200" i="1">
                <a:solidFill>
                  <a:srgbClr val="0000ff"/>
                </a:solidFill>
              </a:rPr>
              <a:t>외적 동기</a:t>
            </a:r>
            <a:r>
              <a:rPr lang="en-US" altLang="ko-KR" sz="1200" i="1">
                <a:solidFill>
                  <a:srgbClr val="0000ff"/>
                </a:solidFill>
              </a:rPr>
              <a:t> </a:t>
            </a:r>
            <a:r>
              <a:rPr lang="ko-KR" altLang="en-US" sz="1200" i="1">
                <a:solidFill>
                  <a:srgbClr val="0000ff"/>
                </a:solidFill>
              </a:rPr>
              <a:t>및 목적</a:t>
            </a:r>
            <a:br>
              <a:rPr lang="en-US" altLang="ko-KR" sz="1200" i="1">
                <a:solidFill>
                  <a:srgbClr val="0000ff"/>
                </a:solidFill>
              </a:rPr>
            </a:br>
            <a:r>
              <a:rPr lang="en-US" altLang="ko-KR" sz="1200" i="1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개선의 필요성과 문제점에 대한 해결 방안 등 기술</a:t>
            </a:r>
            <a:endParaRPr lang="ko-KR" altLang="en-US" sz="1200" i="1">
              <a:solidFill>
                <a:srgbClr val="0000ff"/>
              </a:solidFill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026833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i="1">
                <a:solidFill>
                  <a:srgbClr val="0000ff"/>
                </a:solidFill>
              </a:rPr>
              <a:t>※  (</a:t>
            </a:r>
            <a:r>
              <a:rPr lang="ko-KR" altLang="en-US" sz="1200" i="1">
                <a:solidFill>
                  <a:srgbClr val="0000ff"/>
                </a:solidFill>
              </a:rPr>
              <a:t>작성요령</a:t>
            </a:r>
            <a:r>
              <a:rPr lang="en-US" altLang="ko-KR" sz="1200" i="1">
                <a:solidFill>
                  <a:srgbClr val="0000ff"/>
                </a:solidFill>
              </a:rPr>
              <a:t>)  1.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개선하게 된 내</a:t>
            </a:r>
            <a:r>
              <a:rPr lang="en-US" altLang="ko-KR" sz="1200" i="1">
                <a:solidFill>
                  <a:srgbClr val="0000ff"/>
                </a:solidFill>
              </a:rPr>
              <a:t>· </a:t>
            </a:r>
            <a:r>
              <a:rPr lang="ko-KR" altLang="en-US" sz="1200" i="1">
                <a:solidFill>
                  <a:srgbClr val="0000ff"/>
                </a:solidFill>
              </a:rPr>
              <a:t>외적 동기</a:t>
            </a:r>
            <a:r>
              <a:rPr lang="en-US" altLang="ko-KR" sz="1200" i="1">
                <a:solidFill>
                  <a:srgbClr val="0000ff"/>
                </a:solidFill>
              </a:rPr>
              <a:t> </a:t>
            </a:r>
            <a:r>
              <a:rPr lang="ko-KR" altLang="en-US" sz="1200" i="1">
                <a:solidFill>
                  <a:srgbClr val="0000ff"/>
                </a:solidFill>
              </a:rPr>
              <a:t>및 목적</a:t>
            </a:r>
            <a:br>
              <a:rPr lang="en-US" altLang="ko-KR" sz="1200" i="1">
                <a:solidFill>
                  <a:srgbClr val="0000ff"/>
                </a:solidFill>
              </a:rPr>
            </a:br>
            <a:r>
              <a:rPr lang="en-US" altLang="ko-KR" sz="1200" i="1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개선의 필요성과 문제점에 대한 해결 방안 등 기술</a:t>
            </a:r>
            <a:endParaRPr lang="ko-KR" altLang="en-US" sz="1200" i="1">
              <a:solidFill>
                <a:srgbClr val="0000ff"/>
              </a:solidFill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8726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i="1">
                <a:solidFill>
                  <a:srgbClr val="0000ff"/>
                </a:solidFill>
              </a:rPr>
              <a:t>※  (</a:t>
            </a:r>
            <a:r>
              <a:rPr lang="ko-KR" altLang="en-US" sz="1200" i="1">
                <a:solidFill>
                  <a:srgbClr val="0000ff"/>
                </a:solidFill>
              </a:rPr>
              <a:t>작성요령</a:t>
            </a:r>
            <a:r>
              <a:rPr lang="en-US" altLang="ko-KR" sz="1200" i="1">
                <a:solidFill>
                  <a:srgbClr val="0000ff"/>
                </a:solidFill>
              </a:rPr>
              <a:t>)  1.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개선하게 된 내</a:t>
            </a:r>
            <a:r>
              <a:rPr lang="en-US" altLang="ko-KR" sz="1200" i="1">
                <a:solidFill>
                  <a:srgbClr val="0000ff"/>
                </a:solidFill>
              </a:rPr>
              <a:t>· </a:t>
            </a:r>
            <a:r>
              <a:rPr lang="ko-KR" altLang="en-US" sz="1200" i="1">
                <a:solidFill>
                  <a:srgbClr val="0000ff"/>
                </a:solidFill>
              </a:rPr>
              <a:t>외적 동기</a:t>
            </a:r>
            <a:r>
              <a:rPr lang="en-US" altLang="ko-KR" sz="1200" i="1">
                <a:solidFill>
                  <a:srgbClr val="0000ff"/>
                </a:solidFill>
              </a:rPr>
              <a:t> </a:t>
            </a:r>
            <a:r>
              <a:rPr lang="ko-KR" altLang="en-US" sz="1200" i="1">
                <a:solidFill>
                  <a:srgbClr val="0000ff"/>
                </a:solidFill>
              </a:rPr>
              <a:t>및 목적</a:t>
            </a:r>
            <a:br>
              <a:rPr lang="en-US" altLang="ko-KR" sz="1200" i="1">
                <a:solidFill>
                  <a:srgbClr val="0000ff"/>
                </a:solidFill>
              </a:rPr>
            </a:br>
            <a:r>
              <a:rPr lang="en-US" altLang="ko-KR" sz="1200" i="1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개선의 필요성과 문제점에 대한 해결 방안 등 기술</a:t>
            </a:r>
            <a:endParaRPr lang="ko-KR" altLang="en-US" sz="1200" i="1">
              <a:solidFill>
                <a:srgbClr val="0000ff"/>
              </a:solidFill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E0FE9D1-64BB-4B58-A316-798037F33176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5167923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i="1">
                <a:solidFill>
                  <a:srgbClr val="0000ff"/>
                </a:solidFill>
              </a:rPr>
              <a:t>※  (</a:t>
            </a:r>
            <a:r>
              <a:rPr lang="ko-KR" altLang="en-US" sz="1200" i="1">
                <a:solidFill>
                  <a:srgbClr val="0000ff"/>
                </a:solidFill>
              </a:rPr>
              <a:t>작성요령</a:t>
            </a:r>
            <a:r>
              <a:rPr lang="en-US" altLang="ko-KR" sz="1200" i="1">
                <a:solidFill>
                  <a:srgbClr val="0000ff"/>
                </a:solidFill>
              </a:rPr>
              <a:t>)  1.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개선하게 된 내</a:t>
            </a:r>
            <a:r>
              <a:rPr lang="en-US" altLang="ko-KR" sz="1200" i="1">
                <a:solidFill>
                  <a:srgbClr val="0000ff"/>
                </a:solidFill>
              </a:rPr>
              <a:t>· </a:t>
            </a:r>
            <a:r>
              <a:rPr lang="ko-KR" altLang="en-US" sz="1200" i="1">
                <a:solidFill>
                  <a:srgbClr val="0000ff"/>
                </a:solidFill>
              </a:rPr>
              <a:t>외적 동기</a:t>
            </a:r>
            <a:r>
              <a:rPr lang="en-US" altLang="ko-KR" sz="1200" i="1">
                <a:solidFill>
                  <a:srgbClr val="0000ff"/>
                </a:solidFill>
              </a:rPr>
              <a:t> </a:t>
            </a:r>
            <a:r>
              <a:rPr lang="ko-KR" altLang="en-US" sz="1200" i="1">
                <a:solidFill>
                  <a:srgbClr val="0000ff"/>
                </a:solidFill>
              </a:rPr>
              <a:t>및 목적</a:t>
            </a:r>
            <a:br>
              <a:rPr lang="en-US" altLang="ko-KR" sz="1200" i="1">
                <a:solidFill>
                  <a:srgbClr val="0000ff"/>
                </a:solidFill>
              </a:rPr>
            </a:br>
            <a:r>
              <a:rPr lang="en-US" altLang="ko-KR" sz="1200" i="1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개선의 필요성과 문제점에 대한 해결 방안 등 기술</a:t>
            </a:r>
            <a:endParaRPr lang="ko-KR" altLang="en-US" sz="1200" i="1">
              <a:solidFill>
                <a:srgbClr val="0000ff"/>
              </a:solidFill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E0FE9D1-64BB-4B58-A316-798037F33176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396538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815FE22-2871-010D-747F-D25725D32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 descr="텍스트, 전자기기, 컴퓨터이(가) 표시된 사진  자동 생성된 설명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3093763" y="1"/>
            <a:ext cx="9098236" cy="6857999"/>
          </a:xfrm>
          <a:prstGeom prst="rect">
            <a:avLst/>
          </a:prstGeom>
        </p:spPr>
      </p:pic>
      <p:sp>
        <p:nvSpPr>
          <p:cNvPr id="20" name="직사각형 19"/>
          <p:cNvSpPr>
            <a:spLocks noGrp="1"/>
          </p:cNvSpPr>
          <p:nvPr userDrawn="1">
            <p:ph type="title" idx="0"/>
          </p:nvPr>
        </p:nvSpPr>
        <p:spPr>
          <a:xfrm>
            <a:off x="1722664" y="766535"/>
            <a:ext cx="5174797" cy="1325563"/>
          </a:xfrm>
        </p:spPr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21" name="직사각형 20"/>
          <p:cNvSpPr>
            <a:spLocks noGrp="1"/>
          </p:cNvSpPr>
          <p:nvPr userDrawn="1">
            <p:ph type="dt" sz="half" idx="2"/>
          </p:nvPr>
        </p:nvSpPr>
        <p:spPr>
          <a:xfrm>
            <a:off x="1813087" y="5104493"/>
            <a:ext cx="2743200" cy="365125"/>
          </a:xfrm>
        </p:spPr>
        <p:txBody>
          <a:bodyPr/>
          <a:lstStyle>
            <a:lvl1pPr>
              <a:defRPr sz="1800">
                <a:solidFill>
                  <a:schemeClr val="lt1"/>
                </a:solidFill>
              </a:defRPr>
            </a:lvl1pPr>
          </a:lstStyle>
          <a:p>
            <a:pPr lvl="0">
              <a:defRPr/>
            </a:pPr>
            <a:fld id="{C4B37285-0733-44A1-8D04-4570EFD7A362}" type="datetime1">
              <a:rPr lang="ko-KR" altLang="en-US"/>
              <a:pPr lvl="0">
                <a:defRPr/>
              </a:pPr>
              <a:t>2023-07-26</a:t>
            </a:fld>
            <a:endParaRPr lang="ko-KR" altLang="en-US"/>
          </a:p>
        </p:txBody>
      </p:sp>
      <p:sp>
        <p:nvSpPr>
          <p:cNvPr id="23" name="직사각형 22"/>
          <p:cNvSpPr>
            <a:spLocks noGrp="1"/>
          </p:cNvSpPr>
          <p:nvPr userDrawn="1">
            <p:ph type="ftr" sz="quarter" idx="3"/>
          </p:nvPr>
        </p:nvSpPr>
        <p:spPr>
          <a:xfrm>
            <a:off x="1813087" y="5948136"/>
            <a:ext cx="4114800" cy="365125"/>
          </a:xfrm>
        </p:spPr>
        <p:txBody>
          <a:bodyPr/>
          <a:lstStyle>
            <a:lvl1pPr algn="l">
              <a:defRPr>
                <a:solidFill>
                  <a:schemeClr val="lt1"/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8" name="그림 7" descr="텍스트이(가) 표시된 사진  자동 생성된 설명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>
          <a:xfrm>
            <a:off x="1813087" y="5565300"/>
            <a:ext cx="1722922" cy="287154"/>
          </a:xfrm>
          <a:prstGeom prst="rect">
            <a:avLst/>
          </a:prstGeom>
        </p:spPr>
      </p:pic>
      <p:pic>
        <p:nvPicPr>
          <p:cNvPr id="24" name="그림 23" descr="텍스트이(가) 표시된 사진  자동 생성된 설명"/>
          <p:cNvPicPr>
            <a:picLocks noChangeAspect="1"/>
          </p:cNvPicPr>
          <p:nvPr userDrawn="1"/>
        </p:nvPicPr>
        <p:blipFill rotWithShape="1">
          <a:blip r:embed="rId5">
            <a:alphaModFix amt="6000"/>
          </a:blip>
          <a:srcRect l="20380" r="1610" b="21590"/>
          <a:stretch>
            <a:fillRect/>
          </a:stretch>
        </p:blipFill>
        <p:spPr>
          <a:xfrm rot="5400000">
            <a:off x="-1951727" y="2891972"/>
            <a:ext cx="6411702" cy="107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2095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12476BC-2593-C0C5-5705-77D94B4B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230EB7B-B525-B32A-B706-D14528E45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C3060AB-D821-FB4E-6E6F-B8BBBFDE9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1FEB4EC-2BB1-B26F-43B1-845C19BE8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F54EED4-E643-94AA-02CF-A697A62C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267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95EB83F1-0D28-ADB0-2B82-BD6689E94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49B94D0-257A-3F9F-D1A2-90D2D51C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A42AC53-C58F-ADA1-D5DF-8F2A0CAA4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B69F275-C652-E048-DE67-2E7F1F36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C507201-1232-5426-015D-5F872CCEC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326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33E20A2-A55A-F705-2114-862258079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7824270-F165-1D78-ADF9-B4A02A7C0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55C4E8D-91DF-9D3C-433B-02CDA54F7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3F40A2A-01DD-B6BA-A776-F3C1C07C7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A783A83-8187-3BAE-B8D7-EC638967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1317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68E44A5-1C7D-0EFF-5F52-CAEEAFD47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704B8DE-F9D8-6C70-BC0B-ECEFE7D47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D2411CC-C609-F2AC-F351-0E15A29D6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1B9FB7E-D444-4216-1046-7FDBE4418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911B46C-2B37-5EB5-CF8E-B09D636DD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81852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3A297EC-3008-074E-2F03-44626C64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7530386-860E-6379-D7C1-105E7DAAA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D58143F-D1ED-C540-02DE-F050A725D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87C84ED-FE04-C094-FD95-AFFC85A3F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35CB4C9-39E9-53FD-EC34-E6484CA83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1B7AA1F-7764-3B1F-16F2-0C9AC6EA1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066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DB80196-B85D-8A91-2A6B-B63213E8D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857C5DA-6B0B-E7E6-EB1D-3DA4938D6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37F6FE5-8B74-464A-7DC4-97521F2E8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3C82F28E-04FA-85E9-7F87-F101D9AACB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57AD57F-1D7E-FB8F-BBE6-BE125B7D4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FA39DDBD-0628-FBAF-D1C5-7A7C48FD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51528A5A-44BE-6811-80F4-41FD2D867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64CC102-368B-8569-739D-5E829B108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978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5996D3-2EFE-20DF-C608-201DA3A3B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84D0779-0650-3C0C-DE0D-1283F8F0C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328BA97-A159-A132-6C62-3FC32015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38A7EBB-D647-B8EB-EAA8-9C2698497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01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59FD5F2-069E-B7B2-B280-594679060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08F3E71-7B82-273D-F741-06CE98A08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3E18FED-8106-9F5F-E8E0-5404A576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516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7383F6-3D79-F1C9-8179-F844D6B5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D29774E-1F03-2A5E-32B3-EE87C6AA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2E0DFCD-89C8-AEB6-1853-42DEA9176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0DC3BFD-CE81-F9D5-4335-AF1B17CE4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CE0C281-0CE7-34E6-A64C-C04F9AE6C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92B1E98-DFEF-EC6A-1163-1CA49CE8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967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0758DE-A0FD-7A64-3038-7CC38B351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5B9A1D8-D631-4DAB-8FB0-833BD3EF9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B8213DD-A27A-6837-167B-BAA181D1A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BA4D473-5618-0211-978E-3B125B4F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7FBE7CF-855F-7B0B-CC3E-AA0B53C74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732FBE4-C1C0-E07C-89B9-83DCF9FF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20400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5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3"/>
          <a:stretch>
            <a:fillRect/>
          </a:stretch>
        </p:blipFill>
        <p:spPr>
          <a:xfrm>
            <a:off x="0" y="0"/>
            <a:ext cx="12201525" cy="6863358"/>
          </a:xfrm>
          <a:prstGeom prst="rect">
            <a:avLst/>
          </a:prstGeom>
        </p:spPr>
      </p:pic>
      <p:sp>
        <p:nvSpPr>
          <p:cNvPr id="8" name="사각형: 둥근 모서리 17"/>
          <p:cNvSpPr/>
          <p:nvPr userDrawn="1"/>
        </p:nvSpPr>
        <p:spPr>
          <a:xfrm>
            <a:off x="156114" y="111513"/>
            <a:ext cx="11909196" cy="6603476"/>
          </a:xfrm>
          <a:prstGeom prst="roundRect">
            <a:avLst>
              <a:gd name="adj" fmla="val 21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BC1156E-6429-0690-0A8C-EAB262C6B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AD7A190-0661-0B78-50DB-3C2951951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88AA42F-7EB7-D892-BCC2-EB6FCB88F7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E183068-24F6-8CAD-0989-2699EECE2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B0747EF-E22D-EDCA-E81B-2A407D62E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82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14.jpeg"  /><Relationship Id="rId5" Type="http://schemas.openxmlformats.org/officeDocument/2006/relationships/image" Target="../media/image1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1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2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17.png"  /><Relationship Id="rId6" Type="http://schemas.openxmlformats.org/officeDocument/2006/relationships/image" Target="../media/image2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2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1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2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2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29.png"  /><Relationship Id="rId7" Type="http://schemas.openxmlformats.org/officeDocument/2006/relationships/image" Target="../media/image30.png"  /><Relationship Id="rId8" Type="http://schemas.openxmlformats.org/officeDocument/2006/relationships/image" Target="../media/image30.png"  /><Relationship Id="rId9" Type="http://schemas.openxmlformats.org/officeDocument/2006/relationships/image" Target="../media/image3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14.jpe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1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2"/>
          <p:cNvSpPr txBox="1"/>
          <p:nvPr/>
        </p:nvSpPr>
        <p:spPr>
          <a:xfrm>
            <a:off x="1581879" y="474146"/>
            <a:ext cx="7576635" cy="2524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이순신 돋움체 M"/>
                <a:ea typeface="이순신 돋움체 M"/>
              </a:rPr>
              <a:t>컴퓨터 비전 시스템을 활용한</a:t>
            </a:r>
            <a:endParaRPr lang="ko-KR" altLang="en-US" sz="4000" b="1">
              <a:solidFill>
                <a:schemeClr val="bg1"/>
              </a:solidFill>
              <a:latin typeface="이순신 돋움체 M"/>
              <a:ea typeface="이순신 돋움체 M"/>
            </a:endParaRPr>
          </a:p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이순신 돋움체 M"/>
                <a:ea typeface="이순신 돋움체 M"/>
              </a:rPr>
              <a:t>검사 및 부품 카운팅 </a:t>
            </a:r>
            <a:endParaRPr lang="ko-KR" altLang="en-US" sz="4000" b="1">
              <a:solidFill>
                <a:schemeClr val="bg1"/>
              </a:solidFill>
              <a:latin typeface="이순신 돋움체 M"/>
              <a:ea typeface="이순신 돋움체 M"/>
            </a:endParaRPr>
          </a:p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이순신 돋움체 M"/>
                <a:ea typeface="이순신 돋움체 M"/>
              </a:rPr>
              <a:t>시스템 개발 현황</a:t>
            </a:r>
            <a:endParaRPr lang="ko-KR" altLang="en-US" sz="4000" b="1">
              <a:solidFill>
                <a:schemeClr val="bg1"/>
              </a:solidFill>
              <a:latin typeface="이순신 돋움체 M"/>
              <a:ea typeface="이순신 돋움체 M"/>
            </a:endParaRPr>
          </a:p>
          <a:p>
            <a:pPr lvl="0">
              <a:defRPr/>
            </a:pPr>
            <a:endParaRPr lang="en-US" altLang="ko-KR" sz="4000" b="1">
              <a:solidFill>
                <a:schemeClr val="bg1"/>
              </a:solidFill>
              <a:latin typeface="이순신 돋움체 M"/>
              <a:ea typeface="이순신 돋움체 M"/>
            </a:endParaRPr>
          </a:p>
        </p:txBody>
      </p:sp>
      <p:sp>
        <p:nvSpPr>
          <p:cNvPr id="45" name="TextBox 3"/>
          <p:cNvSpPr txBox="1"/>
          <p:nvPr/>
        </p:nvSpPr>
        <p:spPr>
          <a:xfrm>
            <a:off x="1762125" y="5041384"/>
            <a:ext cx="196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chemeClr val="bg1"/>
                </a:solidFill>
                <a:latin typeface="이순신 돋움체 M"/>
                <a:ea typeface="이순신 돋움체 M"/>
              </a:rPr>
              <a:t>2023</a:t>
            </a:r>
            <a:r>
              <a:rPr lang="ko-KR" altLang="en-US" sz="1800">
                <a:solidFill>
                  <a:schemeClr val="bg1"/>
                </a:solidFill>
                <a:latin typeface="이순신 돋움체 M"/>
                <a:ea typeface="이순신 돋움체 M"/>
              </a:rPr>
              <a:t>년 </a:t>
            </a:r>
            <a:r>
              <a:rPr lang="en-US" altLang="ko-KR" sz="1800">
                <a:solidFill>
                  <a:schemeClr val="bg1"/>
                </a:solidFill>
                <a:latin typeface="이순신 돋움체 M"/>
                <a:ea typeface="이순신 돋움체 M"/>
              </a:rPr>
              <a:t>7</a:t>
            </a:r>
            <a:r>
              <a:rPr lang="ko-KR" altLang="en-US" sz="1800">
                <a:solidFill>
                  <a:schemeClr val="bg1"/>
                </a:solidFill>
                <a:latin typeface="이순신 돋움체 M"/>
                <a:ea typeface="이순신 돋움체 M"/>
              </a:rPr>
              <a:t>월 </a:t>
            </a:r>
            <a:r>
              <a:rPr lang="en-US" altLang="ko-KR" sz="1800">
                <a:solidFill>
                  <a:schemeClr val="bg1"/>
                </a:solidFill>
                <a:latin typeface="이순신 돋움체 M"/>
                <a:ea typeface="이순신 돋움체 M"/>
              </a:rPr>
              <a:t>26</a:t>
            </a:r>
            <a:r>
              <a:rPr lang="ko-KR" altLang="en-US" sz="1800">
                <a:solidFill>
                  <a:schemeClr val="bg1"/>
                </a:solidFill>
                <a:latin typeface="이순신 돋움체 M"/>
                <a:ea typeface="이순신 돋움체 M"/>
              </a:rPr>
              <a:t>일  </a:t>
            </a:r>
            <a:endParaRPr lang="ko-KR" altLang="en-US" sz="1800">
              <a:solidFill>
                <a:schemeClr val="bg1"/>
              </a:solidFill>
              <a:latin typeface="이순신 돋움체 M"/>
              <a:ea typeface="이순신 돋움체 M"/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1847850" y="6015478"/>
            <a:ext cx="1486106" cy="271021"/>
            <a:chOff x="607907" y="6222207"/>
            <a:chExt cx="1486106" cy="271021"/>
          </a:xfrm>
        </p:grpSpPr>
        <p:sp>
          <p:nvSpPr>
            <p:cNvPr id="47" name="TextBox 30"/>
            <p:cNvSpPr txBox="1"/>
            <p:nvPr/>
          </p:nvSpPr>
          <p:spPr>
            <a:xfrm>
              <a:off x="607907" y="6320287"/>
              <a:ext cx="1486106" cy="17294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Open Sans SemiBold"/>
                  <a:ea typeface="Open Sans SemiBold"/>
                  <a:cs typeface="Open Sans SemiBold"/>
                </a:rPr>
                <a:t>sean@tinywave.co.kr</a:t>
              </a:r>
              <a:endParaRPr lang="en-US" altLang="ko-KR" sz="120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endParaRPr>
            </a:p>
          </p:txBody>
        </p:sp>
        <p:cxnSp>
          <p:nvCxnSpPr>
            <p:cNvPr id="48" name="직선 연결선 32"/>
            <p:cNvCxnSpPr/>
            <p:nvPr/>
          </p:nvCxnSpPr>
          <p:spPr>
            <a:xfrm>
              <a:off x="673567" y="6222207"/>
              <a:ext cx="137552" cy="0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0737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9650" y="720090"/>
            <a:ext cx="6146659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sz="3600" b="0" i="0" u="none" strike="noStrike" baseline="0" mc:Ignorable="hp" hp:hslEmbossed="0">
                <a:solidFill>
                  <a:srgbClr val="1f2a5a"/>
                </a:solidFill>
                <a:latin typeface="휴먼둥근헤드라인"/>
                <a:ea typeface="휴먼둥근헤드라인"/>
                <a:cs typeface="휴먼둥근헤드라인"/>
              </a:rPr>
              <a:t>TWCV </a:t>
            </a:r>
            <a:r>
              <a:rPr xmlns:mc="http://schemas.openxmlformats.org/markup-compatibility/2006" xmlns:hp="http://schemas.haansoft.com/office/presentation/8.0" lang="ko-KR" sz="3600" b="0" i="0" u="none" strike="noStrike" baseline="0" mc:Ignorable="hp" hp:hslEmbossed="0">
                <a:solidFill>
                  <a:srgbClr val="1f2a5a"/>
                </a:solidFill>
                <a:latin typeface="휴먼둥근헤드라인"/>
                <a:ea typeface="휴먼둥근헤드라인"/>
                <a:cs typeface="휴먼둥근헤드라인"/>
              </a:rPr>
              <a:t>프로토타입 소프트웨어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grpSp>
        <p:nvGrpSpPr>
          <p:cNvPr id="96" name=""/>
          <p:cNvGrpSpPr/>
          <p:nvPr/>
        </p:nvGrpSpPr>
        <p:grpSpPr>
          <a:xfrm rot="0">
            <a:off x="437777" y="1803890"/>
            <a:ext cx="11316445" cy="4443820"/>
            <a:chOff x="498370" y="1803890"/>
            <a:chExt cx="11316445" cy="4443820"/>
          </a:xfrm>
        </p:grpSpPr>
        <p:pic>
          <p:nvPicPr>
            <p:cNvPr id="92" name="그림 91"/>
            <p:cNvPicPr>
              <a:picLocks noChangeAspect="1"/>
            </p:cNvPicPr>
            <p:nvPr/>
          </p:nvPicPr>
          <p:blipFill rotWithShape="1">
            <a:blip r:embed="rId4"/>
            <a:srcRect l="16980" t="1700" r="10200" b="3790"/>
            <a:stretch>
              <a:fillRect/>
            </a:stretch>
          </p:blipFill>
          <p:spPr>
            <a:xfrm>
              <a:off x="498370" y="1803890"/>
              <a:ext cx="5374410" cy="4443820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5"/>
            <a:srcRect l="16480" t="11460" r="14090" b="10300"/>
            <a:stretch>
              <a:fillRect/>
            </a:stretch>
          </p:blipFill>
          <p:spPr>
            <a:xfrm>
              <a:off x="6096000" y="2079624"/>
              <a:ext cx="5718816" cy="402498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35030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rcRect t="18150"/>
          <a:stretch>
            <a:fillRect/>
          </a:stretch>
        </p:blipFill>
        <p:spPr>
          <a:xfrm>
            <a:off x="689808" y="1192376"/>
            <a:ext cx="10812384" cy="4842123"/>
          </a:xfrm>
          <a:prstGeom prst="rect">
            <a:avLst/>
          </a:prstGeom>
        </p:spPr>
      </p:pic>
      <p:sp>
        <p:nvSpPr>
          <p:cNvPr id="92" name="TextBox 4"/>
          <p:cNvSpPr txBox="1"/>
          <p:nvPr/>
        </p:nvSpPr>
        <p:spPr>
          <a:xfrm>
            <a:off x="1009650" y="720090"/>
            <a:ext cx="6146659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sz="3600" b="0" i="0" u="none" strike="noStrike" baseline="0" mc:Ignorable="hp" hp:hslEmbossed="0">
                <a:solidFill>
                  <a:srgbClr val="1f2a5a"/>
                </a:solidFill>
                <a:latin typeface="휴먼둥근헤드라인"/>
                <a:ea typeface="휴먼둥근헤드라인"/>
                <a:cs typeface="휴먼둥근헤드라인"/>
              </a:rPr>
              <a:t>TWCV </a:t>
            </a:r>
            <a:r>
              <a:rPr xmlns:mc="http://schemas.openxmlformats.org/markup-compatibility/2006" xmlns:hp="http://schemas.haansoft.com/office/presentation/8.0" lang="ko-KR" sz="3600" b="0" i="0" u="none" strike="noStrike" baseline="0" mc:Ignorable="hp" hp:hslEmbossed="0">
                <a:solidFill>
                  <a:srgbClr val="1f2a5a"/>
                </a:solidFill>
                <a:latin typeface="휴먼둥근헤드라인"/>
                <a:ea typeface="휴먼둥근헤드라인"/>
                <a:cs typeface="휴먼둥근헤드라인"/>
              </a:rPr>
              <a:t>프로토타입 소프트웨어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06330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4"/>
          <a:srcRect t="21500"/>
          <a:stretch>
            <a:fillRect/>
          </a:stretch>
        </p:blipFill>
        <p:spPr>
          <a:xfrm>
            <a:off x="651702" y="1761712"/>
            <a:ext cx="10888595" cy="4636324"/>
          </a:xfrm>
          <a:prstGeom prst="rect">
            <a:avLst/>
          </a:prstGeom>
        </p:spPr>
      </p:pic>
      <p:sp>
        <p:nvSpPr>
          <p:cNvPr id="87" name="TextBox 4"/>
          <p:cNvSpPr txBox="1"/>
          <p:nvPr/>
        </p:nvSpPr>
        <p:spPr>
          <a:xfrm>
            <a:off x="1009650" y="720090"/>
            <a:ext cx="6146659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sz="3600" b="0" i="0" u="none" strike="noStrike" baseline="0" mc:Ignorable="hp" hp:hslEmbossed="0">
                <a:solidFill>
                  <a:srgbClr val="1f2a5a"/>
                </a:solidFill>
                <a:latin typeface="휴먼둥근헤드라인"/>
                <a:ea typeface="휴먼둥근헤드라인"/>
                <a:cs typeface="휴먼둥근헤드라인"/>
              </a:rPr>
              <a:t>TWCV </a:t>
            </a:r>
            <a:r>
              <a:rPr xmlns:mc="http://schemas.openxmlformats.org/markup-compatibility/2006" xmlns:hp="http://schemas.haansoft.com/office/presentation/8.0" lang="ko-KR" sz="3600" b="0" i="0" u="none" strike="noStrike" baseline="0" mc:Ignorable="hp" hp:hslEmbossed="0">
                <a:solidFill>
                  <a:srgbClr val="1f2a5a"/>
                </a:solidFill>
                <a:latin typeface="휴먼둥근헤드라인"/>
                <a:ea typeface="휴먼둥근헤드라인"/>
                <a:cs typeface="휴먼둥근헤드라인"/>
              </a:rPr>
              <a:t>프로토타입 소프트웨어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68487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386AC4A-AE99-1BD9-3F27-CC57B4B542FC}"/>
              </a:ext>
            </a:extLst>
          </p:cNvPr>
          <p:cNvSpPr txBox="1"/>
          <p:nvPr/>
        </p:nvSpPr>
        <p:spPr>
          <a:xfrm>
            <a:off x="999547" y="730271"/>
            <a:ext cx="6386364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 dirty="0" smtClean="0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설치가 간편한 응용 프로그램화</a:t>
            </a:r>
            <a:endParaRPr lang="ko-KR" altLang="en-US" sz="3600" spc="-150" dirty="0">
              <a:solidFill>
                <a:srgbClr val="1F2A5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Open Sans ExtraBold"/>
            </a:endParaRPr>
          </a:p>
        </p:txBody>
      </p:sp>
      <p:grpSp>
        <p:nvGrpSpPr>
          <p:cNvPr id="1029" name=""/>
          <p:cNvGrpSpPr/>
          <p:nvPr/>
        </p:nvGrpSpPr>
        <p:grpSpPr>
          <a:xfrm rot="0">
            <a:off x="1323705" y="1729762"/>
            <a:ext cx="9544590" cy="4481808"/>
            <a:chOff x="693132" y="1729762"/>
            <a:chExt cx="9544590" cy="4481808"/>
          </a:xfrm>
        </p:grpSpPr>
        <p:pic>
          <p:nvPicPr>
            <p:cNvPr id="1027" name="Picture 2" descr="C:\Users\abrax\Desktop\응용프로그램.pn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5506925" y="1729762"/>
              <a:ext cx="4730797" cy="4481808"/>
            </a:xfrm>
            <a:prstGeom prst="rect">
              <a:avLst/>
            </a:prstGeom>
            <a:noFill/>
            <a:ln/>
          </p:spPr>
        </p:pic>
        <p:sp>
          <p:nvSpPr>
            <p:cNvPr id="1028" name="TextBox 10"/>
            <p:cNvSpPr txBox="1"/>
            <p:nvPr/>
          </p:nvSpPr>
          <p:spPr>
            <a:xfrm>
              <a:off x="693132" y="2774597"/>
              <a:ext cx="5402867" cy="27765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윈도우</a:t>
              </a:r>
              <a:r>
  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 </a:t>
              </a:r>
              <a:r>
  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기반 </a:t>
              </a:r>
              <a:r>
  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EXE </a:t>
              </a:r>
              <a:r>
  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프로그램 </a:t>
              </a:r>
              <a:r>
  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 설치가 간편 </a:t>
              </a:r>
  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TinyWave Computer Vision </a:t>
              </a:r>
              <a:r>
  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제공 기능</a:t>
              </a:r>
  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- </a:t>
              </a:r>
              <a:r>
  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트레이 상 부품 카운팅</a:t>
              </a:r>
  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Missing </a:t>
              </a:r>
              <a:r>
  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탐지</a:t>
              </a:r>
  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 두개이상의 파트가 있는곳 탐지 </a:t>
              </a:r>
  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 </a:t>
              </a:r>
  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5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8126" y="720090"/>
            <a:ext cx="8591550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프로토 타입 소프트웨어 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-</a:t>
            </a: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 대시보드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(</a:t>
            </a: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탐지 전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)</a:t>
            </a:r>
            <a:endParaRPr lang="en-US" altLang="ko-KR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95934" y="1541337"/>
            <a:ext cx="7877815" cy="4919788"/>
          </a:xfrm>
          <a:prstGeom prst="rect">
            <a:avLst/>
          </a:prstGeom>
        </p:spPr>
      </p:pic>
      <p:cxnSp>
        <p:nvCxnSpPr>
          <p:cNvPr id="3" name="꺾인 연결선 2"/>
          <p:cNvCxnSpPr/>
          <p:nvPr/>
        </p:nvCxnSpPr>
        <p:spPr>
          <a:xfrm>
            <a:off x="1333252" y="2473920"/>
            <a:ext cx="847153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8411" y="2230863"/>
            <a:ext cx="1014402" cy="51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b="1"/>
              <a:t>실시간</a:t>
            </a:r>
            <a:endParaRPr lang="ko-KR" altLang="en-US" sz="1400" b="1"/>
          </a:p>
          <a:p>
            <a:pPr lvl="0" algn="ctr">
              <a:defRPr/>
            </a:pPr>
            <a:r>
              <a:rPr lang="ko-KR" altLang="en-US" sz="1400" b="1"/>
              <a:t>촬영 영상</a:t>
            </a:r>
            <a:endParaRPr lang="ko-KR" altLang="en-US" sz="1400" b="1"/>
          </a:p>
        </p:txBody>
      </p:sp>
      <p:sp>
        <p:nvSpPr>
          <p:cNvPr id="19" name="TextBox 18"/>
          <p:cNvSpPr txBox="1"/>
          <p:nvPr/>
        </p:nvSpPr>
        <p:spPr>
          <a:xfrm>
            <a:off x="9987838" y="3329520"/>
            <a:ext cx="1577298" cy="64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b="1"/>
              <a:t>트레이 규격에 맞는</a:t>
            </a:r>
            <a:r>
              <a:rPr lang="en-US" altLang="ko-KR" sz="1200" b="1"/>
              <a:t> </a:t>
            </a:r>
            <a:r>
              <a:rPr lang="ko-KR" altLang="en-US" sz="1200" b="1"/>
              <a:t>이미지 캡처</a:t>
            </a:r>
            <a:r>
              <a:rPr lang="en-US" altLang="ko-KR" sz="1200" b="1"/>
              <a:t>(</a:t>
            </a:r>
            <a:r>
              <a:rPr lang="ko-KR" altLang="en-US" sz="1200" b="1"/>
              <a:t>탐지</a:t>
            </a:r>
            <a:r>
              <a:rPr lang="en-US" altLang="ko-KR" sz="1200" b="1"/>
              <a:t>)</a:t>
            </a:r>
            <a:r>
              <a:rPr lang="ko-KR" altLang="en-US" sz="1200" b="1"/>
              <a:t> 버튼</a:t>
            </a:r>
            <a:endParaRPr lang="en-US" altLang="ko-KR" sz="1200" b="1"/>
          </a:p>
        </p:txBody>
      </p:sp>
      <p:grpSp>
        <p:nvGrpSpPr>
          <p:cNvPr id="2053" name=""/>
          <p:cNvGrpSpPr/>
          <p:nvPr/>
        </p:nvGrpSpPr>
        <p:grpSpPr>
          <a:xfrm rot="0">
            <a:off x="9815512" y="4133620"/>
            <a:ext cx="980361" cy="354440"/>
            <a:chOff x="9740106" y="3974870"/>
            <a:chExt cx="980361" cy="354440"/>
          </a:xfrm>
        </p:grpSpPr>
        <p:cxnSp>
          <p:nvCxnSpPr>
            <p:cNvPr id="13" name="꺾인 연결선 2"/>
            <p:cNvCxnSpPr/>
            <p:nvPr/>
          </p:nvCxnSpPr>
          <p:spPr>
            <a:xfrm rot="10800000" flipV="1">
              <a:off x="9740106" y="4307530"/>
              <a:ext cx="980361" cy="987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2" name="선 2051"/>
            <p:cNvCxnSpPr/>
            <p:nvPr/>
          </p:nvCxnSpPr>
          <p:spPr>
            <a:xfrm rot="16200000" flipV="1">
              <a:off x="10522100" y="4150871"/>
              <a:ext cx="354441" cy="2438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4" name="그룹 2053"/>
          <p:cNvGrpSpPr/>
          <p:nvPr/>
        </p:nvGrpSpPr>
        <p:grpSpPr>
          <a:xfrm rot="16200000" flipV="1">
            <a:off x="8673067" y="2146857"/>
            <a:ext cx="1217302" cy="1346984"/>
            <a:chOff x="9896073" y="4001106"/>
            <a:chExt cx="824396" cy="331821"/>
          </a:xfrm>
        </p:grpSpPr>
        <p:cxnSp>
          <p:nvCxnSpPr>
            <p:cNvPr id="2055" name="꺾인 연결선 2"/>
            <p:cNvCxnSpPr/>
            <p:nvPr/>
          </p:nvCxnSpPr>
          <p:spPr>
            <a:xfrm rot="21600000" flipH="1">
              <a:off x="9896073" y="4328061"/>
              <a:ext cx="824396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6" name="선 2051"/>
            <p:cNvCxnSpPr/>
            <p:nvPr/>
          </p:nvCxnSpPr>
          <p:spPr>
            <a:xfrm rot="16200000" flipV="1">
              <a:off x="10541390" y="4165209"/>
              <a:ext cx="331821" cy="3614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7" name="TextBox 18"/>
          <p:cNvSpPr txBox="1"/>
          <p:nvPr/>
        </p:nvSpPr>
        <p:spPr>
          <a:xfrm>
            <a:off x="9936244" y="1866639"/>
            <a:ext cx="1680486" cy="823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b="1"/>
              <a:t>유닛 검출을 위한 </a:t>
            </a:r>
            <a:endParaRPr lang="ko-KR" altLang="en-US" sz="1200" b="1"/>
          </a:p>
          <a:p>
            <a:pPr lvl="0" algn="ctr">
              <a:defRPr/>
            </a:pPr>
            <a:r>
              <a:rPr lang="ko-KR" altLang="en-US" sz="1200" b="1"/>
              <a:t>임계값 조절 슬라이더</a:t>
            </a:r>
            <a:endParaRPr lang="ko-KR" altLang="en-US" sz="1200" b="1"/>
          </a:p>
          <a:p>
            <a:pPr lvl="0" algn="ctr">
              <a:defRPr/>
            </a:pPr>
            <a:r>
              <a:rPr lang="ko-KR" altLang="en-US" sz="1200" b="1"/>
              <a:t>및 </a:t>
            </a:r>
            <a:endParaRPr lang="ko-KR" altLang="en-US" sz="1200" b="1"/>
          </a:p>
          <a:p>
            <a:pPr lvl="0" algn="ctr">
              <a:defRPr/>
            </a:pPr>
            <a:r>
              <a:rPr lang="ko-KR" altLang="en-US" sz="1200" b="1"/>
              <a:t>콤보 박스</a:t>
            </a:r>
            <a:endParaRPr lang="ko-KR" altLang="en-US" sz="1200" b="1"/>
          </a:p>
        </p:txBody>
      </p:sp>
      <p:grpSp>
        <p:nvGrpSpPr>
          <p:cNvPr id="2058" name="그룹 2057"/>
          <p:cNvGrpSpPr/>
          <p:nvPr/>
        </p:nvGrpSpPr>
        <p:grpSpPr>
          <a:xfrm rot="5400000">
            <a:off x="8673066" y="4466194"/>
            <a:ext cx="1217302" cy="1346984"/>
            <a:chOff x="9896073" y="4001106"/>
            <a:chExt cx="824396" cy="331821"/>
          </a:xfrm>
        </p:grpSpPr>
        <p:cxnSp>
          <p:nvCxnSpPr>
            <p:cNvPr id="2059" name="꺾인 연결선 2"/>
            <p:cNvCxnSpPr/>
            <p:nvPr/>
          </p:nvCxnSpPr>
          <p:spPr>
            <a:xfrm rot="21600000" flipH="1">
              <a:off x="9896073" y="4328061"/>
              <a:ext cx="824396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0" name="선 2051"/>
            <p:cNvCxnSpPr/>
            <p:nvPr/>
          </p:nvCxnSpPr>
          <p:spPr>
            <a:xfrm rot="16200000" flipV="1">
              <a:off x="10541390" y="4165209"/>
              <a:ext cx="331821" cy="3614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1" name="TextBox 18"/>
          <p:cNvSpPr txBox="1"/>
          <p:nvPr/>
        </p:nvSpPr>
        <p:spPr>
          <a:xfrm>
            <a:off x="9936244" y="5535351"/>
            <a:ext cx="1680486" cy="452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b="1"/>
              <a:t>트레이 규격 별 </a:t>
            </a:r>
            <a:endParaRPr lang="ko-KR" altLang="en-US" sz="1200" b="1"/>
          </a:p>
          <a:p>
            <a:pPr lvl="0" algn="ctr">
              <a:defRPr/>
            </a:pPr>
            <a:r>
              <a:rPr lang="ko-KR" altLang="en-US" sz="1200" b="1"/>
              <a:t>임계값 추천 리스트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5455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5934" y="1541337"/>
            <a:ext cx="7877815" cy="4919788"/>
          </a:xfrm>
          <a:prstGeom prst="rect">
            <a:avLst/>
          </a:prstGeom>
        </p:spPr>
      </p:pic>
      <p:pic>
        <p:nvPicPr>
          <p:cNvPr id="19" name="그림 18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27" name="TextBox 9"/>
          <p:cNvSpPr txBox="1"/>
          <p:nvPr/>
        </p:nvSpPr>
        <p:spPr>
          <a:xfrm>
            <a:off x="1008126" y="720090"/>
            <a:ext cx="8591550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프로토 타입 소프트웨어 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-</a:t>
            </a: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 대시보드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(</a:t>
            </a: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탐지 후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)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932529" y="4126572"/>
            <a:ext cx="660725" cy="2337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2" name="가로 글상자 31"/>
          <p:cNvSpPr txBox="1"/>
          <p:nvPr/>
        </p:nvSpPr>
        <p:spPr>
          <a:xfrm>
            <a:off x="9690735" y="4061376"/>
            <a:ext cx="681910" cy="365844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b="1">
                <a:solidFill>
                  <a:srgbClr val="ff0000"/>
                </a:solidFill>
              </a:rPr>
              <a:t>클릭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03874" y="1555990"/>
            <a:ext cx="7892482" cy="4928947"/>
          </a:xfrm>
          <a:prstGeom prst="rect">
            <a:avLst/>
          </a:prstGeom>
        </p:spPr>
      </p:pic>
      <p:grpSp>
        <p:nvGrpSpPr>
          <p:cNvPr id="34" name=""/>
          <p:cNvGrpSpPr/>
          <p:nvPr/>
        </p:nvGrpSpPr>
        <p:grpSpPr>
          <a:xfrm rot="0">
            <a:off x="293616" y="2021747"/>
            <a:ext cx="2466227" cy="492443"/>
            <a:chOff x="293616" y="2021747"/>
            <a:chExt cx="2466227" cy="492443"/>
          </a:xfrm>
        </p:grpSpPr>
        <p:cxnSp>
          <p:nvCxnSpPr>
            <p:cNvPr id="21" name="꺾인 연결선 2"/>
            <p:cNvCxnSpPr/>
            <p:nvPr/>
          </p:nvCxnSpPr>
          <p:spPr>
            <a:xfrm>
              <a:off x="1912690" y="2267968"/>
              <a:ext cx="847153" cy="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10"/>
            <p:cNvSpPr txBox="1"/>
            <p:nvPr/>
          </p:nvSpPr>
          <p:spPr>
            <a:xfrm>
              <a:off x="293616" y="2021747"/>
              <a:ext cx="1711354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300" b="1"/>
                <a:t>탐지 결과가 적용된 캡처 이미지</a:t>
              </a:r>
              <a:endParaRPr lang="ko-KR" altLang="en-US" sz="1300" b="1"/>
            </a:p>
          </p:txBody>
        </p:sp>
      </p:grpSp>
      <p:sp>
        <p:nvSpPr>
          <p:cNvPr id="26" name="TextBox 14"/>
          <p:cNvSpPr txBox="1"/>
          <p:nvPr/>
        </p:nvSpPr>
        <p:spPr>
          <a:xfrm>
            <a:off x="8640229" y="4805373"/>
            <a:ext cx="1535322" cy="1137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>
                <a:solidFill>
                  <a:srgbClr val="ff0000"/>
                </a:solidFill>
              </a:rPr>
              <a:t>빈칸</a:t>
            </a:r>
            <a:r>
              <a:rPr lang="ko-KR" altLang="en-US" sz="1300" b="1">
                <a:solidFill>
                  <a:srgbClr val="ff0000"/>
                </a:solidFill>
              </a:rPr>
              <a:t> 	</a:t>
            </a:r>
            <a:endParaRPr lang="ko-KR" altLang="en-US" sz="1300" b="1">
              <a:solidFill>
                <a:srgbClr val="ff0000"/>
              </a:solidFill>
            </a:endParaRPr>
          </a:p>
          <a:p>
            <a:pPr lvl="0">
              <a:defRPr/>
            </a:pPr>
            <a:r>
              <a:rPr lang="en-US" altLang="ko-KR" sz="1300" b="1">
                <a:solidFill>
                  <a:srgbClr val="ff0000"/>
                </a:solidFill>
              </a:rPr>
              <a:t>:</a:t>
            </a:r>
            <a:r>
              <a:rPr lang="ko-KR" altLang="en-US" sz="1300" b="1">
                <a:solidFill>
                  <a:srgbClr val="ff0000"/>
                </a:solidFill>
              </a:rPr>
              <a:t> 빨간 사각형</a:t>
            </a:r>
            <a:endParaRPr lang="ko-KR" altLang="en-US" sz="1300" b="1">
              <a:solidFill>
                <a:srgbClr val="ff0000"/>
              </a:solidFill>
            </a:endParaRPr>
          </a:p>
          <a:p>
            <a:pPr lvl="0">
              <a:defRPr/>
            </a:pPr>
            <a:endParaRPr lang="ko-KR" altLang="en-US" sz="1300" b="1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ko-KR" altLang="en-US" sz="1500" b="1">
                <a:solidFill>
                  <a:srgbClr val="0000ff"/>
                </a:solidFill>
              </a:rPr>
              <a:t>부품 수량 초과</a:t>
            </a:r>
            <a:r>
              <a:rPr lang="ko-KR" altLang="en-US" sz="1300" b="1">
                <a:solidFill>
                  <a:srgbClr val="0000ff"/>
                </a:solidFill>
              </a:rPr>
              <a:t> </a:t>
            </a:r>
            <a:endParaRPr lang="ko-KR" altLang="en-US" sz="1300" b="1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ko-KR" sz="1300" b="1">
                <a:solidFill>
                  <a:srgbClr val="0000ff"/>
                </a:solidFill>
              </a:rPr>
              <a:t>:</a:t>
            </a:r>
            <a:r>
              <a:rPr lang="ko-KR" altLang="en-US" sz="1300" b="1">
                <a:solidFill>
                  <a:srgbClr val="0000ff"/>
                </a:solidFill>
              </a:rPr>
              <a:t> 파란 원</a:t>
            </a:r>
            <a:endParaRPr lang="ko-KR" altLang="en-US" sz="1300" b="1">
              <a:solidFill>
                <a:srgbClr val="0000ff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18005" y="4827111"/>
            <a:ext cx="665797" cy="26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cxnSp>
        <p:nvCxnSpPr>
          <p:cNvPr id="37" name="꺾인 연결선 2"/>
          <p:cNvCxnSpPr/>
          <p:nvPr/>
        </p:nvCxnSpPr>
        <p:spPr>
          <a:xfrm flipV="1">
            <a:off x="2481252" y="4417218"/>
            <a:ext cx="423872" cy="420389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924110" y="3516288"/>
            <a:ext cx="2502028" cy="92079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3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1" animBg="1"/>
      <p:bldP spid="26" grpId="2" animBg="1"/>
      <p:bldP spid="36" grpId="3" animBg="1"/>
      <p:bldP spid="37" grpId="4" animBg="1"/>
    </p:bld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27" name="TextBox 9"/>
          <p:cNvSpPr txBox="1"/>
          <p:nvPr/>
        </p:nvSpPr>
        <p:spPr>
          <a:xfrm>
            <a:off x="1008126" y="720090"/>
            <a:ext cx="913505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프로토 타입 소프트웨어 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-</a:t>
            </a: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 대시보드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(</a:t>
            </a: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탐지 후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)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grpSp>
        <p:nvGrpSpPr>
          <p:cNvPr id="35" name=""/>
          <p:cNvGrpSpPr/>
          <p:nvPr/>
        </p:nvGrpSpPr>
        <p:grpSpPr>
          <a:xfrm rot="0">
            <a:off x="460120" y="1611377"/>
            <a:ext cx="8600695" cy="4168646"/>
            <a:chOff x="468058" y="1800224"/>
            <a:chExt cx="8600695" cy="4168646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68058" y="1800224"/>
              <a:ext cx="6840855" cy="4168646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  <p:sp>
          <p:nvSpPr>
            <p:cNvPr id="34" name="가로 글상자 33"/>
            <p:cNvSpPr txBox="1"/>
            <p:nvPr/>
          </p:nvSpPr>
          <p:spPr>
            <a:xfrm>
              <a:off x="7152321" y="1848643"/>
              <a:ext cx="1916432" cy="364014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/>
                <a:t> 5x10</a:t>
              </a:r>
              <a:r>
                <a:rPr lang="ko-KR" altLang="en-US"/>
                <a:t> 트레이</a:t>
              </a:r>
              <a:endParaRPr lang="ko-KR" altLang="en-US"/>
            </a:p>
          </p:txBody>
        </p:sp>
      </p:grpSp>
      <p:grpSp>
        <p:nvGrpSpPr>
          <p:cNvPr id="36" name=""/>
          <p:cNvGrpSpPr/>
          <p:nvPr/>
        </p:nvGrpSpPr>
        <p:grpSpPr>
          <a:xfrm rot="0">
            <a:off x="541810" y="1722436"/>
            <a:ext cx="8525356" cy="4272194"/>
            <a:chOff x="541810" y="1455736"/>
            <a:chExt cx="8525356" cy="4272194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1810" y="1455736"/>
              <a:ext cx="6840855" cy="4272194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  <p:sp>
          <p:nvSpPr>
            <p:cNvPr id="33" name="가로 글상자 32"/>
            <p:cNvSpPr txBox="1"/>
            <p:nvPr/>
          </p:nvSpPr>
          <p:spPr>
            <a:xfrm>
              <a:off x="7238047" y="1802368"/>
              <a:ext cx="1829119" cy="367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/>
                <a:t>10x10</a:t>
              </a:r>
              <a:r>
                <a:rPr lang="ko-KR" altLang="en-US"/>
                <a:t> 트레이</a:t>
              </a:r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 rot="0">
            <a:off x="629123" y="1831975"/>
            <a:ext cx="8442805" cy="4272194"/>
            <a:chOff x="629123" y="1565275"/>
            <a:chExt cx="8442805" cy="4272194"/>
          </a:xfrm>
        </p:grpSpPr>
        <p:pic>
          <p:nvPicPr>
            <p:cNvPr id="39" name="그림 3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29123" y="1565275"/>
              <a:ext cx="6840855" cy="4272194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  <p:sp>
          <p:nvSpPr>
            <p:cNvPr id="40" name="가로 글상자 31"/>
            <p:cNvSpPr txBox="1"/>
            <p:nvPr/>
          </p:nvSpPr>
          <p:spPr>
            <a:xfrm>
              <a:off x="7314246" y="2215355"/>
              <a:ext cx="1757682" cy="36560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/>
                <a:t>200-1</a:t>
              </a:r>
              <a:r>
                <a:rPr lang="ko-KR" altLang="en-US"/>
                <a:t> 트레이</a:t>
              </a:r>
              <a:endParaRPr lang="ko-KR" altLang="en-US"/>
            </a:p>
          </p:txBody>
        </p:sp>
      </p:grpSp>
      <p:grpSp>
        <p:nvGrpSpPr>
          <p:cNvPr id="43" name=""/>
          <p:cNvGrpSpPr/>
          <p:nvPr/>
        </p:nvGrpSpPr>
        <p:grpSpPr>
          <a:xfrm rot="0">
            <a:off x="732310" y="1941512"/>
            <a:ext cx="8331680" cy="4272194"/>
            <a:chOff x="732310" y="1674812"/>
            <a:chExt cx="8331680" cy="4272194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32310" y="1674812"/>
              <a:ext cx="6840855" cy="4272194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  <p:sp>
          <p:nvSpPr>
            <p:cNvPr id="42" name="가로 글상자 31"/>
            <p:cNvSpPr txBox="1"/>
            <p:nvPr/>
          </p:nvSpPr>
          <p:spPr>
            <a:xfrm>
              <a:off x="7369808" y="2636042"/>
              <a:ext cx="1694183" cy="362428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/>
                <a:t>S10x10</a:t>
              </a:r>
              <a:r>
                <a:rPr lang="ko-KR" altLang="en-US"/>
                <a:t> 트레이</a:t>
              </a:r>
              <a:endParaRPr lang="ko-KR" altLang="en-US"/>
            </a:p>
          </p:txBody>
        </p:sp>
      </p:grpSp>
      <p:sp>
        <p:nvSpPr>
          <p:cNvPr id="44" name="TextBox 6"/>
          <p:cNvSpPr txBox="1"/>
          <p:nvPr/>
        </p:nvSpPr>
        <p:spPr>
          <a:xfrm>
            <a:off x="7704616" y="4218213"/>
            <a:ext cx="4101156" cy="366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/>
              <a:t>현재 </a:t>
            </a:r>
            <a:r>
              <a:rPr lang="en-US" altLang="ko-KR" b="1"/>
              <a:t>4</a:t>
            </a:r>
            <a:r>
              <a:rPr lang="ko-KR" altLang="en-US" b="1"/>
              <a:t>종류의 트레이 검출 구현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58898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8126" y="720090"/>
            <a:ext cx="5501506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초소형 파트 테스트 진행중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81471" y="1656189"/>
            <a:ext cx="3510229" cy="444687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76240" y="1625599"/>
            <a:ext cx="3485162" cy="4494379"/>
          </a:xfrm>
          <a:prstGeom prst="rect">
            <a:avLst/>
          </a:prstGeom>
        </p:spPr>
      </p:pic>
      <p:sp>
        <p:nvSpPr>
          <p:cNvPr id="84" name="TextBox 10"/>
          <p:cNvSpPr txBox="1"/>
          <p:nvPr/>
        </p:nvSpPr>
        <p:spPr>
          <a:xfrm>
            <a:off x="2352246" y="6272149"/>
            <a:ext cx="8819253" cy="2863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역광 촬영 방식 도입으로 선명한 이미지 촬영 가능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비닐용기가 아닌 전용 용기를 적용하여 성능개선 예정 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6263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19200" y="730271"/>
            <a:ext cx="5266379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초소형 파트 테스트 진행중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48400" y="3581400"/>
            <a:ext cx="0" cy="0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00800" y="3733800"/>
            <a:ext cx="0" cy="0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553200" y="3886200"/>
            <a:ext cx="0" cy="0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705600" y="4038600"/>
            <a:ext cx="0" cy="0"/>
          </a:xfrm>
          <a:prstGeom prst="rect">
            <a:avLst/>
          </a:prstGeom>
        </p:spPr>
      </p:pic>
      <p:sp>
        <p:nvSpPr>
          <p:cNvPr id="91" name="TextBox 70"/>
          <p:cNvSpPr txBox="1"/>
          <p:nvPr/>
        </p:nvSpPr>
        <p:spPr>
          <a:xfrm>
            <a:off x="2652341" y="3253387"/>
            <a:ext cx="1579663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40" normalizeH="0" baseline="0" mc:Ignorable="hp" hp:hslEmbossed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Word Wide by 2027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40" normalizeH="0" baseline="0" mc:Ignorable="hp" hp:hslEmbossed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92" name="TextBox 75"/>
          <p:cNvSpPr txBox="1"/>
          <p:nvPr/>
        </p:nvSpPr>
        <p:spPr>
          <a:xfrm>
            <a:off x="3099493" y="5377571"/>
            <a:ext cx="795731" cy="43088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40" normalizeH="0" baseline="0" mc:Ignorable="hp" hp:hslEmbossed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</a:rPr>
              <a:t>SOM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-40" normalizeH="0" baseline="0" mc:Ignorable="hp" hp:hslEmbossed="0">
              <a:solidFill>
                <a:srgbClr val="ffffff"/>
              </a:solidFill>
              <a:latin typeface="Open Sans SemiBold"/>
              <a:cs typeface="Open Sans SemiBold"/>
            </a:endParaRPr>
          </a:p>
        </p:txBody>
      </p:sp>
      <p:pic>
        <p:nvPicPr>
          <p:cNvPr id="93" name="Picture 2" descr="C:\Users\abrax\Desktop\KakaoTalk_20230623_113752070_01.png"/>
          <p:cNvPicPr>
            <a:picLocks noChangeAspect="1" noChangeArrowheads="1"/>
          </p:cNvPicPr>
          <p:nvPr/>
        </p:nvPicPr>
        <p:blipFill rotWithShape="1">
          <a:blip r:embed="rId9"/>
          <a:srcRect l="24800" r="24840"/>
          <a:stretch>
            <a:fillRect/>
          </a:stretch>
        </p:blipFill>
        <p:spPr>
          <a:xfrm>
            <a:off x="3234267" y="1533965"/>
            <a:ext cx="4910666" cy="4505148"/>
          </a:xfrm>
          <a:prstGeom prst="rect">
            <a:avLst/>
          </a:prstGeom>
          <a:noFill/>
          <a:ln>
            <a:solidFill>
              <a:srgbClr val="000000">
                <a:alpha val="100000"/>
              </a:srgbClr>
            </a:solidFill>
          </a:ln>
        </p:spPr>
      </p:pic>
      <p:cxnSp>
        <p:nvCxnSpPr>
          <p:cNvPr id="94" name="직선 화살표 연결선 4"/>
          <p:cNvCxnSpPr/>
          <p:nvPr/>
        </p:nvCxnSpPr>
        <p:spPr>
          <a:xfrm>
            <a:off x="2876711" y="1669432"/>
            <a:ext cx="876922" cy="0"/>
          </a:xfrm>
          <a:prstGeom prst="straightConnector1">
            <a:avLst/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95" name="직선 화살표 연결선 19"/>
          <p:cNvCxnSpPr/>
          <p:nvPr/>
        </p:nvCxnSpPr>
        <p:spPr>
          <a:xfrm>
            <a:off x="2868238" y="2819400"/>
            <a:ext cx="876922" cy="0"/>
          </a:xfrm>
          <a:prstGeom prst="straightConnector1">
            <a:avLst/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96" name="TextBox 20"/>
          <p:cNvSpPr txBox="1"/>
          <p:nvPr/>
        </p:nvSpPr>
        <p:spPr>
          <a:xfrm>
            <a:off x="1399648" y="1460233"/>
            <a:ext cx="1699845" cy="43088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실시간</a:t>
            </a:r>
            <a:endPara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객체 수 카운팅</a:t>
            </a:r>
            <a:endPara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7" name="TextBox 21"/>
          <p:cNvSpPr txBox="1"/>
          <p:nvPr/>
        </p:nvSpPr>
        <p:spPr>
          <a:xfrm>
            <a:off x="334029" y="2596698"/>
            <a:ext cx="2661214" cy="43088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캡쳐 이미지가 아닌</a:t>
            </a:r>
            <a:endPara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실시간 영상에 바로 탐지 결과 적용</a:t>
            </a:r>
            <a:endPara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98" name="직선 화살표 연결선 22"/>
          <p:cNvCxnSpPr/>
          <p:nvPr/>
        </p:nvCxnSpPr>
        <p:spPr>
          <a:xfrm>
            <a:off x="3618155" y="5723473"/>
            <a:ext cx="876922" cy="0"/>
          </a:xfrm>
          <a:prstGeom prst="straightConnector1">
            <a:avLst/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99" name="TextBox 23"/>
          <p:cNvSpPr txBox="1"/>
          <p:nvPr/>
        </p:nvSpPr>
        <p:spPr>
          <a:xfrm>
            <a:off x="1083946" y="5500771"/>
            <a:ext cx="2661214" cy="6001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마찬가지로</a:t>
            </a:r>
            <a:endPara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임계값 조정 슬라이더 제작</a:t>
            </a:r>
            <a:endPara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자동 조정 방식으로 바꿀지 논의중</a:t>
            </a: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</a:t>
            </a:r>
            <a:endPara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86438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9546" y="730271"/>
            <a:ext cx="220085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향후 계획 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3391" y="2010956"/>
            <a:ext cx="10324013" cy="2549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2060"/>
                </a:solidFill>
              </a:rPr>
              <a:t>1. 100</a:t>
            </a:r>
            <a:r>
              <a:rPr lang="ko-KR" altLang="en-US">
                <a:solidFill>
                  <a:srgbClr val="002060"/>
                </a:solidFill>
              </a:rPr>
              <a:t>개 부품 트레이 검사 솔루션</a:t>
            </a:r>
            <a:r>
              <a:rPr lang="en-US" altLang="ko-KR">
                <a:solidFill>
                  <a:srgbClr val="002060"/>
                </a:solidFill>
              </a:rPr>
              <a:t>:</a:t>
            </a:r>
            <a:r>
              <a:rPr lang="ko-KR" altLang="en-US">
                <a:solidFill>
                  <a:srgbClr val="002060"/>
                </a:solidFill>
              </a:rPr>
              <a:t> </a:t>
            </a:r>
            <a:r>
              <a:rPr lang="en-US" altLang="ko-KR">
                <a:solidFill>
                  <a:srgbClr val="002060"/>
                </a:solidFill>
              </a:rPr>
              <a:t>UI</a:t>
            </a:r>
            <a:r>
              <a:rPr lang="ko-KR" altLang="en-US">
                <a:solidFill>
                  <a:srgbClr val="002060"/>
                </a:solidFill>
              </a:rPr>
              <a:t> 적용된 소프트웨어 및 하드웨어 납품 예정</a:t>
            </a:r>
            <a:r>
              <a:rPr lang="ko-KR" altLang="en-US">
                <a:solidFill>
                  <a:srgbClr val="ff6600"/>
                </a:solidFill>
              </a:rPr>
              <a:t> </a:t>
            </a:r>
            <a:r>
              <a:rPr lang="en-US" altLang="ko-KR">
                <a:solidFill>
                  <a:srgbClr val="ff6600"/>
                </a:solidFill>
              </a:rPr>
              <a:t>(6</a:t>
            </a:r>
            <a:r>
              <a:rPr lang="ko-KR" altLang="en-US">
                <a:solidFill>
                  <a:srgbClr val="ff6600"/>
                </a:solidFill>
              </a:rPr>
              <a:t>월말 일정협의</a:t>
            </a:r>
            <a:r>
              <a:rPr lang="en-US" altLang="ko-KR">
                <a:solidFill>
                  <a:srgbClr val="ff6600"/>
                </a:solidFill>
              </a:rPr>
              <a:t>)</a:t>
            </a:r>
            <a:endParaRPr lang="en-US" altLang="ko-KR">
              <a:solidFill>
                <a:srgbClr val="002060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rgbClr val="002060"/>
                </a:solidFill>
              </a:rPr>
              <a:t> </a:t>
            </a:r>
            <a:r>
              <a:rPr lang="en-US" altLang="ko-KR">
                <a:solidFill>
                  <a:srgbClr val="002060"/>
                </a:solidFill>
              </a:rPr>
              <a:t>-</a:t>
            </a:r>
            <a:r>
              <a:rPr lang="ko-KR" altLang="en-US">
                <a:solidFill>
                  <a:srgbClr val="002060"/>
                </a:solidFill>
              </a:rPr>
              <a:t> 소프트웨어 개발 완료</a:t>
            </a:r>
            <a:endParaRPr lang="ko-KR" altLang="en-US">
              <a:solidFill>
                <a:srgbClr val="002060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rgbClr val="002060"/>
                </a:solidFill>
              </a:rPr>
              <a:t> </a:t>
            </a:r>
            <a:r>
              <a:rPr lang="en-US" altLang="ko-KR">
                <a:solidFill>
                  <a:srgbClr val="002060"/>
                </a:solidFill>
              </a:rPr>
              <a:t>-</a:t>
            </a:r>
            <a:r>
              <a:rPr lang="ko-KR" altLang="en-US">
                <a:solidFill>
                  <a:srgbClr val="002060"/>
                </a:solidFill>
              </a:rPr>
              <a:t> 하단 트레이고정장치 및 가림막 제작 진행</a:t>
            </a:r>
            <a:endParaRPr lang="ko-KR" altLang="en-US">
              <a:solidFill>
                <a:srgbClr val="002060"/>
              </a:solidFill>
            </a:endParaRPr>
          </a:p>
          <a:p>
            <a:pPr lvl="0">
              <a:defRPr/>
            </a:pPr>
            <a:endParaRPr lang="ko-KR" altLang="en-US">
              <a:solidFill>
                <a:srgbClr val="002060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rgbClr val="002060"/>
                </a:solidFill>
              </a:rPr>
              <a:t>2.</a:t>
            </a:r>
            <a:r>
              <a:rPr lang="ko-KR" altLang="en-US">
                <a:solidFill>
                  <a:srgbClr val="002060"/>
                </a:solidFill>
              </a:rPr>
              <a:t> 초소형 부품 카운팅 솔루션</a:t>
            </a:r>
            <a:r>
              <a:rPr lang="en-US" altLang="ko-KR">
                <a:solidFill>
                  <a:srgbClr val="002060"/>
                </a:solidFill>
              </a:rPr>
              <a:t>:</a:t>
            </a:r>
            <a:r>
              <a:rPr lang="ko-KR" altLang="en-US">
                <a:solidFill>
                  <a:srgbClr val="002060"/>
                </a:solidFill>
              </a:rPr>
              <a:t> 개발중이며 정확도 향상중 </a:t>
            </a:r>
            <a:endParaRPr lang="ko-KR" altLang="en-US">
              <a:solidFill>
                <a:srgbClr val="002060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rgbClr val="002060"/>
                </a:solidFill>
              </a:rPr>
              <a:t> </a:t>
            </a:r>
            <a:r>
              <a:rPr lang="en-US" altLang="ko-KR">
                <a:solidFill>
                  <a:srgbClr val="002060"/>
                </a:solidFill>
              </a:rPr>
              <a:t>-</a:t>
            </a:r>
            <a:r>
              <a:rPr lang="ko-KR" altLang="en-US">
                <a:solidFill>
                  <a:srgbClr val="002060"/>
                </a:solidFill>
              </a:rPr>
              <a:t> </a:t>
            </a:r>
            <a:r>
              <a:rPr lang="en-US" altLang="ko-KR">
                <a:solidFill>
                  <a:srgbClr val="002060"/>
                </a:solidFill>
              </a:rPr>
              <a:t>7</a:t>
            </a:r>
            <a:r>
              <a:rPr lang="ko-KR" altLang="en-US">
                <a:solidFill>
                  <a:srgbClr val="002060"/>
                </a:solidFill>
              </a:rPr>
              <a:t>월경 납품 예정</a:t>
            </a:r>
            <a:endParaRPr lang="ko-KR" altLang="en-US">
              <a:solidFill>
                <a:srgbClr val="002060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rgbClr val="002060"/>
                </a:solidFill>
              </a:rPr>
              <a:t> </a:t>
            </a:r>
            <a:r>
              <a:rPr lang="en-US" altLang="ko-KR">
                <a:solidFill>
                  <a:srgbClr val="002060"/>
                </a:solidFill>
              </a:rPr>
              <a:t>- </a:t>
            </a:r>
            <a:r>
              <a:rPr lang="ko-KR" altLang="en-US">
                <a:solidFill>
                  <a:srgbClr val="002060"/>
                </a:solidFill>
              </a:rPr>
              <a:t>초기에는 </a:t>
            </a:r>
            <a:r>
              <a:rPr lang="en-US" altLang="ko-KR">
                <a:solidFill>
                  <a:srgbClr val="002060"/>
                </a:solidFill>
              </a:rPr>
              <a:t>AI</a:t>
            </a:r>
            <a:r>
              <a:rPr lang="ko-KR" altLang="en-US">
                <a:solidFill>
                  <a:srgbClr val="002060"/>
                </a:solidFill>
              </a:rPr>
              <a:t> 도입 없이 단순 수량 카운팅 시스템으로 개발 예정 </a:t>
            </a:r>
            <a:endParaRPr lang="ko-KR" altLang="en-US">
              <a:solidFill>
                <a:srgbClr val="002060"/>
              </a:solidFill>
            </a:endParaRPr>
          </a:p>
          <a:p>
            <a:pPr lvl="0">
              <a:defRPr/>
            </a:pPr>
            <a:endParaRPr lang="en-US" altLang="ko-KR">
              <a:solidFill>
                <a:srgbClr val="002060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rgbClr val="002060"/>
                </a:solidFill>
              </a:rPr>
              <a:t>3. </a:t>
            </a:r>
            <a:r>
              <a:rPr lang="ko-KR" altLang="en-US">
                <a:solidFill>
                  <a:srgbClr val="002060"/>
                </a:solidFill>
              </a:rPr>
              <a:t>향후 이미지 데이터 축적 시 </a:t>
            </a:r>
            <a:r>
              <a:rPr lang="en-US" altLang="ko-KR">
                <a:solidFill>
                  <a:srgbClr val="002060"/>
                </a:solidFill>
              </a:rPr>
              <a:t>AI </a:t>
            </a:r>
            <a:r>
              <a:rPr lang="ko-KR" altLang="en-US">
                <a:solidFill>
                  <a:srgbClr val="002060"/>
                </a:solidFill>
              </a:rPr>
              <a:t>도입으로 무상 성능 개선 예정 </a:t>
            </a:r>
            <a:r>
              <a:rPr lang="en-US" altLang="ko-KR">
                <a:solidFill>
                  <a:srgbClr val="002060"/>
                </a:solidFill>
              </a:rPr>
              <a:t>(</a:t>
            </a:r>
            <a:r>
              <a:rPr lang="ko-KR" altLang="en-US">
                <a:solidFill>
                  <a:srgbClr val="002060"/>
                </a:solidFill>
              </a:rPr>
              <a:t>이미지 데이터 공유 필요</a:t>
            </a:r>
            <a:r>
              <a:rPr lang="en-US" altLang="ko-KR">
                <a:solidFill>
                  <a:srgbClr val="002060"/>
                </a:solidFill>
              </a:rPr>
              <a:t>)</a:t>
            </a:r>
            <a:endParaRPr lang="en-US" altLang="ko-KR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576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08126" y="720090"/>
            <a:ext cx="8866210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카운팅 테스트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 (</a:t>
            </a: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상부 카메라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, </a:t>
            </a: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하부 트레이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)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xmlns="" id="{DE326AF6-11A9-F5B5-3633-B67188FFA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95" y="2095621"/>
            <a:ext cx="4716780" cy="380898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4EEDBEB5-9013-76C5-A5AC-A8A1F184A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855" y="2069493"/>
            <a:ext cx="5357695" cy="374783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7C189256-40EE-DC0D-BE61-DBB828905E62}"/>
              </a:ext>
            </a:extLst>
          </p:cNvPr>
          <p:cNvSpPr/>
          <p:nvPr/>
        </p:nvSpPr>
        <p:spPr>
          <a:xfrm>
            <a:off x="4484914" y="4223658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31EA106-4C26-C60E-FC52-489509FE5DC2}"/>
              </a:ext>
            </a:extLst>
          </p:cNvPr>
          <p:cNvSpPr txBox="1"/>
          <p:nvPr/>
        </p:nvSpPr>
        <p:spPr>
          <a:xfrm>
            <a:off x="1105988" y="19663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>
                <a:solidFill>
                  <a:srgbClr val="002060"/>
                </a:solidFill>
              </a:rPr>
              <a:t>1    2   3    4 …..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E74CC52-90AE-6884-3D97-9DA8B9DCF496}"/>
              </a:ext>
            </a:extLst>
          </p:cNvPr>
          <p:cNvSpPr txBox="1"/>
          <p:nvPr/>
        </p:nvSpPr>
        <p:spPr>
          <a:xfrm>
            <a:off x="4685211" y="4117368"/>
            <a:ext cx="496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69 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A9895C26-7C63-7046-ECEA-C37EE63BCBA7}"/>
              </a:ext>
            </a:extLst>
          </p:cNvPr>
          <p:cNvSpPr/>
          <p:nvPr/>
        </p:nvSpPr>
        <p:spPr>
          <a:xfrm>
            <a:off x="5003074" y="4567646"/>
            <a:ext cx="418012" cy="39188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EFA872A-B8DD-AF8E-C495-C12400112356}"/>
              </a:ext>
            </a:extLst>
          </p:cNvPr>
          <p:cNvSpPr txBox="1"/>
          <p:nvPr/>
        </p:nvSpPr>
        <p:spPr>
          <a:xfrm>
            <a:off x="5325291" y="4417813"/>
            <a:ext cx="496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80 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CA0A1591-10AD-9BE6-C85A-383E4BE57727}"/>
              </a:ext>
            </a:extLst>
          </p:cNvPr>
          <p:cNvSpPr/>
          <p:nvPr/>
        </p:nvSpPr>
        <p:spPr>
          <a:xfrm>
            <a:off x="9427029" y="5142412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C08617F3-22B3-E404-215A-72F4216FD0E9}"/>
              </a:ext>
            </a:extLst>
          </p:cNvPr>
          <p:cNvSpPr/>
          <p:nvPr/>
        </p:nvSpPr>
        <p:spPr>
          <a:xfrm>
            <a:off x="9901645" y="2238103"/>
            <a:ext cx="418012" cy="39188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145B7FE-37F6-230E-03F4-E662F4AC7D46}"/>
              </a:ext>
            </a:extLst>
          </p:cNvPr>
          <p:cNvSpPr txBox="1"/>
          <p:nvPr/>
        </p:nvSpPr>
        <p:spPr>
          <a:xfrm>
            <a:off x="8697685" y="5959230"/>
            <a:ext cx="2431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spc="-150" dirty="0" err="1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Doubel</a:t>
            </a:r>
            <a:r>
              <a:rPr lang="en-US" altLang="ko-KR" sz="1800" spc="-150" dirty="0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 variation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3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7C189256-40EE-DC0D-BE61-DBB828905E62}"/>
              </a:ext>
            </a:extLst>
          </p:cNvPr>
          <p:cNvSpPr/>
          <p:nvPr/>
        </p:nvSpPr>
        <p:spPr>
          <a:xfrm>
            <a:off x="4484914" y="4223658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31EA106-4C26-C60E-FC52-489509FE5DC2}"/>
              </a:ext>
            </a:extLst>
          </p:cNvPr>
          <p:cNvSpPr txBox="1"/>
          <p:nvPr/>
        </p:nvSpPr>
        <p:spPr>
          <a:xfrm>
            <a:off x="1105988" y="19663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>
                <a:solidFill>
                  <a:srgbClr val="002060"/>
                </a:solidFill>
              </a:rPr>
              <a:t>1    2   3    4 …..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E74CC52-90AE-6884-3D97-9DA8B9DCF496}"/>
              </a:ext>
            </a:extLst>
          </p:cNvPr>
          <p:cNvSpPr txBox="1"/>
          <p:nvPr/>
        </p:nvSpPr>
        <p:spPr>
          <a:xfrm>
            <a:off x="4685211" y="4117368"/>
            <a:ext cx="496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69 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A9895C26-7C63-7046-ECEA-C37EE63BCBA7}"/>
              </a:ext>
            </a:extLst>
          </p:cNvPr>
          <p:cNvSpPr/>
          <p:nvPr/>
        </p:nvSpPr>
        <p:spPr>
          <a:xfrm>
            <a:off x="5003074" y="4567646"/>
            <a:ext cx="418012" cy="39188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EFA872A-B8DD-AF8E-C495-C12400112356}"/>
              </a:ext>
            </a:extLst>
          </p:cNvPr>
          <p:cNvSpPr txBox="1"/>
          <p:nvPr/>
        </p:nvSpPr>
        <p:spPr>
          <a:xfrm>
            <a:off x="5325291" y="4417813"/>
            <a:ext cx="496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80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F24996C-D927-32E7-04E0-F23230FB7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00" y="2300688"/>
            <a:ext cx="4973100" cy="38103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0E8AF96-2380-D534-28F6-25D5F3C12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828" y="2252546"/>
            <a:ext cx="5083835" cy="3876989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CA0A1591-10AD-9BE6-C85A-383E4BE57727}"/>
              </a:ext>
            </a:extLst>
          </p:cNvPr>
          <p:cNvSpPr/>
          <p:nvPr/>
        </p:nvSpPr>
        <p:spPr>
          <a:xfrm>
            <a:off x="7430960" y="4941690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93F5EB70-ED09-08D0-6D00-7D690E1F8040}"/>
              </a:ext>
            </a:extLst>
          </p:cNvPr>
          <p:cNvSpPr/>
          <p:nvPr/>
        </p:nvSpPr>
        <p:spPr>
          <a:xfrm>
            <a:off x="7092707" y="4458471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EB93F42B-E115-1851-2853-198AB5AD2632}"/>
              </a:ext>
            </a:extLst>
          </p:cNvPr>
          <p:cNvSpPr/>
          <p:nvPr/>
        </p:nvSpPr>
        <p:spPr>
          <a:xfrm>
            <a:off x="8665028" y="5528987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3F77F153-3373-B97F-D5C0-0C6AA97DB613}"/>
              </a:ext>
            </a:extLst>
          </p:cNvPr>
          <p:cNvSpPr/>
          <p:nvPr/>
        </p:nvSpPr>
        <p:spPr>
          <a:xfrm>
            <a:off x="9434462" y="4960275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93E31026-52A5-C7AB-343A-04A66BC683C9}"/>
              </a:ext>
            </a:extLst>
          </p:cNvPr>
          <p:cNvSpPr/>
          <p:nvPr/>
        </p:nvSpPr>
        <p:spPr>
          <a:xfrm>
            <a:off x="9724394" y="5551290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5918E6B3-7C8F-CC23-E38C-814E694330C7}"/>
              </a:ext>
            </a:extLst>
          </p:cNvPr>
          <p:cNvSpPr/>
          <p:nvPr/>
        </p:nvSpPr>
        <p:spPr>
          <a:xfrm>
            <a:off x="10114687" y="5250207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2B1805FE-29D2-7501-3D39-BF0F33474751}"/>
              </a:ext>
            </a:extLst>
          </p:cNvPr>
          <p:cNvSpPr/>
          <p:nvPr/>
        </p:nvSpPr>
        <p:spPr>
          <a:xfrm>
            <a:off x="10705702" y="5540139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E7C35606-BBFD-DC2A-4066-79659F8D490A}"/>
              </a:ext>
            </a:extLst>
          </p:cNvPr>
          <p:cNvSpPr/>
          <p:nvPr/>
        </p:nvSpPr>
        <p:spPr>
          <a:xfrm>
            <a:off x="2528141" y="2726315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C91C55DC-7758-4581-9390-FBE57DD8556D}"/>
              </a:ext>
            </a:extLst>
          </p:cNvPr>
          <p:cNvSpPr/>
          <p:nvPr/>
        </p:nvSpPr>
        <p:spPr>
          <a:xfrm>
            <a:off x="3449975" y="3882324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015FBB9D-2EC9-3005-FC2F-9619BE01FDAC}"/>
              </a:ext>
            </a:extLst>
          </p:cNvPr>
          <p:cNvSpPr/>
          <p:nvPr/>
        </p:nvSpPr>
        <p:spPr>
          <a:xfrm>
            <a:off x="1007858" y="4618305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32C46055-F00B-488F-05AC-091301AFBB4D}"/>
              </a:ext>
            </a:extLst>
          </p:cNvPr>
          <p:cNvSpPr/>
          <p:nvPr/>
        </p:nvSpPr>
        <p:spPr>
          <a:xfrm>
            <a:off x="1933410" y="4607154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993CE27B-BF4B-EC86-9BB4-EF55C2D24815}"/>
              </a:ext>
            </a:extLst>
          </p:cNvPr>
          <p:cNvSpPr/>
          <p:nvPr/>
        </p:nvSpPr>
        <p:spPr>
          <a:xfrm>
            <a:off x="4934791" y="4624965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FAA72033-6F12-A79E-9278-3E36DF3D60C2}"/>
              </a:ext>
            </a:extLst>
          </p:cNvPr>
          <p:cNvSpPr/>
          <p:nvPr/>
        </p:nvSpPr>
        <p:spPr>
          <a:xfrm>
            <a:off x="4852241" y="2741555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A02E775A-0460-0865-3155-E4F91A60EB46}"/>
              </a:ext>
            </a:extLst>
          </p:cNvPr>
          <p:cNvSpPr/>
          <p:nvPr/>
        </p:nvSpPr>
        <p:spPr>
          <a:xfrm>
            <a:off x="3937841" y="4980565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914E6AF9-7661-F29A-108C-1116FDA5F3A8}"/>
              </a:ext>
            </a:extLst>
          </p:cNvPr>
          <p:cNvSpPr/>
          <p:nvPr/>
        </p:nvSpPr>
        <p:spPr>
          <a:xfrm>
            <a:off x="5411041" y="5399665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60FD016F-B271-4C3D-4873-07C72E59B168}"/>
              </a:ext>
            </a:extLst>
          </p:cNvPr>
          <p:cNvCxnSpPr/>
          <p:nvPr/>
        </p:nvCxnSpPr>
        <p:spPr>
          <a:xfrm>
            <a:off x="6400800" y="4070195"/>
            <a:ext cx="5475249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1FB992F3-6C9C-45AD-C554-92976ECEAA41}"/>
              </a:ext>
            </a:extLst>
          </p:cNvPr>
          <p:cNvSpPr txBox="1"/>
          <p:nvPr/>
        </p:nvSpPr>
        <p:spPr>
          <a:xfrm>
            <a:off x="7777976" y="3757290"/>
            <a:ext cx="3172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/>
              </a:rPr>
              <a:t>Threshold</a:t>
            </a:r>
            <a:r>
              <a:rPr lang="ko-KR" altLang="en-US" sz="1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/>
              </a:rPr>
              <a:t>value</a:t>
            </a:r>
            <a:r>
              <a:rPr lang="ko-KR" altLang="en-US" sz="1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/>
              </a:rPr>
              <a:t>for</a:t>
            </a:r>
            <a:r>
              <a:rPr lang="ko-KR" altLang="en-US" sz="1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/>
              </a:rPr>
              <a:t>fault detecting</a:t>
            </a:r>
            <a:endParaRPr lang="ko-KR" altLang="en-US" sz="1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08126" y="720090"/>
            <a:ext cx="865461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카운팅 테스트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 (</a:t>
            </a: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상부 카메라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, </a:t>
            </a: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하부 트레이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)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6668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08126" y="720090"/>
            <a:ext cx="7040389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트레이 카운팅 문제점 및 보완사항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31EA106-4C26-C60E-FC52-489509FE5DC2}"/>
              </a:ext>
            </a:extLst>
          </p:cNvPr>
          <p:cNvSpPr txBox="1"/>
          <p:nvPr/>
        </p:nvSpPr>
        <p:spPr>
          <a:xfrm>
            <a:off x="860660" y="2312039"/>
            <a:ext cx="97664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문제점 </a:t>
            </a:r>
            <a:endParaRPr lang="en-US" altLang="ko-KR" dirty="0">
              <a:solidFill>
                <a:srgbClr val="002060"/>
              </a:solidFill>
            </a:endParaRPr>
          </a:p>
          <a:p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2060"/>
                </a:solidFill>
              </a:rPr>
              <a:t>상부 형광등으로 </a:t>
            </a:r>
            <a:r>
              <a:rPr lang="ko-KR" altLang="en-US" dirty="0" err="1">
                <a:solidFill>
                  <a:srgbClr val="002060"/>
                </a:solidFill>
              </a:rPr>
              <a:t>부터의</a:t>
            </a:r>
            <a:r>
              <a:rPr lang="ko-KR" altLang="en-US" dirty="0">
                <a:solidFill>
                  <a:srgbClr val="002060"/>
                </a:solidFill>
              </a:rPr>
              <a:t> 빛의 반사로 인한 간섭효과로 반사가 심한 한 개의 경우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 dirty="0">
                <a:solidFill>
                  <a:srgbClr val="002060"/>
                </a:solidFill>
              </a:rPr>
              <a:t>그리고 두개 이상의 제품의 경우 정확도가 떨어지는 경향이 있음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ko-KR" altLang="en-US" dirty="0">
                <a:solidFill>
                  <a:srgbClr val="002060"/>
                </a:solidFill>
              </a:rPr>
              <a:t> 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AAA75C-B743-D34A-2749-24F4E0A6AB82}"/>
              </a:ext>
            </a:extLst>
          </p:cNvPr>
          <p:cNvSpPr txBox="1"/>
          <p:nvPr/>
        </p:nvSpPr>
        <p:spPr>
          <a:xfrm>
            <a:off x="990759" y="4003307"/>
            <a:ext cx="97664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보완 방법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2060"/>
                </a:solidFill>
              </a:rPr>
              <a:t>바닥에 빛을 발생하는 장치 도입 </a:t>
            </a:r>
            <a:r>
              <a:rPr lang="en-US" altLang="ko-KR" dirty="0">
                <a:solidFill>
                  <a:srgbClr val="002060"/>
                </a:solidFill>
              </a:rPr>
              <a:t>(</a:t>
            </a:r>
            <a:r>
              <a:rPr lang="ko-KR" altLang="en-US" dirty="0">
                <a:solidFill>
                  <a:srgbClr val="002060"/>
                </a:solidFill>
              </a:rPr>
              <a:t>예전에 슬라이드 조명 방식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2060"/>
                </a:solidFill>
              </a:rPr>
              <a:t>유리판 위에 트레이를 놓고 카메라를 하부에서 촬영 하는 방식 도입도 가능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ko-KR" altLang="en-US" dirty="0">
                <a:solidFill>
                  <a:srgbClr val="002060"/>
                </a:solidFill>
              </a:rPr>
              <a:t> 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19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08126" y="720090"/>
            <a:ext cx="8560036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초소형 제품 카운팅 문제점 및 보완 방법 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31EA106-4C26-C60E-FC52-489509FE5DC2}"/>
              </a:ext>
            </a:extLst>
          </p:cNvPr>
          <p:cNvSpPr txBox="1"/>
          <p:nvPr/>
        </p:nvSpPr>
        <p:spPr>
          <a:xfrm>
            <a:off x="860660" y="2033259"/>
            <a:ext cx="97664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2060"/>
                </a:solidFill>
              </a:rPr>
              <a:t>문제점 </a:t>
            </a:r>
            <a:endParaRPr lang="en-US" altLang="ko-KR" dirty="0">
              <a:solidFill>
                <a:srgbClr val="002060"/>
              </a:solidFill>
            </a:endParaRPr>
          </a:p>
          <a:p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>
                <a:solidFill>
                  <a:srgbClr val="002060"/>
                </a:solidFill>
              </a:rPr>
              <a:t>- 100</a:t>
            </a:r>
            <a:r>
              <a:rPr lang="ko-KR" altLang="en-US" dirty="0">
                <a:solidFill>
                  <a:srgbClr val="002060"/>
                </a:solidFill>
              </a:rPr>
              <a:t>개 들이 비닐에서 상부 형광등으로 부터의 빛의 반사로 인한 간섭효과로 </a:t>
            </a:r>
            <a:r>
              <a:rPr lang="ko-KR" altLang="en-US" dirty="0" err="1">
                <a:solidFill>
                  <a:srgbClr val="002060"/>
                </a:solidFill>
              </a:rPr>
              <a:t>카운팅</a:t>
            </a:r>
            <a:r>
              <a:rPr lang="ko-KR" altLang="en-US" dirty="0">
                <a:solidFill>
                  <a:srgbClr val="002060"/>
                </a:solidFill>
              </a:rPr>
              <a:t> 정확도 가 떨어짐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>
                <a:solidFill>
                  <a:srgbClr val="002060"/>
                </a:solidFill>
              </a:rPr>
              <a:t>- </a:t>
            </a:r>
            <a:r>
              <a:rPr lang="ko-KR" altLang="en-US" dirty="0">
                <a:solidFill>
                  <a:srgbClr val="002060"/>
                </a:solidFill>
              </a:rPr>
              <a:t>고객사 요청으로 가급적 </a:t>
            </a:r>
            <a:r>
              <a:rPr lang="en-US" altLang="ko-KR" dirty="0">
                <a:solidFill>
                  <a:srgbClr val="002060"/>
                </a:solidFill>
              </a:rPr>
              <a:t>100</a:t>
            </a:r>
            <a:r>
              <a:rPr lang="ko-KR" altLang="en-US" dirty="0">
                <a:solidFill>
                  <a:srgbClr val="002060"/>
                </a:solidFill>
              </a:rPr>
              <a:t>개들이 비닐에 담은 후 체크가 필요한 상황 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AAA75C-B743-D34A-2749-24F4E0A6AB82}"/>
              </a:ext>
            </a:extLst>
          </p:cNvPr>
          <p:cNvSpPr txBox="1"/>
          <p:nvPr/>
        </p:nvSpPr>
        <p:spPr>
          <a:xfrm>
            <a:off x="923852" y="4170575"/>
            <a:ext cx="97664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2060"/>
                </a:solidFill>
              </a:rPr>
              <a:t>보완 방법 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>
                <a:solidFill>
                  <a:srgbClr val="002060"/>
                </a:solidFill>
              </a:rPr>
              <a:t>- </a:t>
            </a:r>
            <a:r>
              <a:rPr lang="ko-KR" altLang="en-US" dirty="0">
                <a:solidFill>
                  <a:srgbClr val="002060"/>
                </a:solidFill>
              </a:rPr>
              <a:t>역광 촬영 방식 으로 더 선명하고 균일한 이미지를 얻을 수 있음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>
                <a:solidFill>
                  <a:srgbClr val="002060"/>
                </a:solidFill>
              </a:rPr>
              <a:t>- </a:t>
            </a:r>
            <a:r>
              <a:rPr lang="ko-KR" altLang="en-US" dirty="0">
                <a:solidFill>
                  <a:srgbClr val="002060"/>
                </a:solidFill>
              </a:rPr>
              <a:t>바닥에 빛을 발생하는 장치 도입 필요 </a:t>
            </a:r>
            <a:r>
              <a:rPr lang="en-US" altLang="ko-KR" dirty="0">
                <a:solidFill>
                  <a:srgbClr val="002060"/>
                </a:solidFill>
              </a:rPr>
              <a:t>(</a:t>
            </a:r>
            <a:r>
              <a:rPr lang="ko-KR" altLang="en-US" dirty="0">
                <a:solidFill>
                  <a:srgbClr val="002060"/>
                </a:solidFill>
              </a:rPr>
              <a:t>예전에 슬라이드 조명 방식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- </a:t>
            </a:r>
            <a:r>
              <a:rPr lang="ko-KR" altLang="en-US" dirty="0">
                <a:solidFill>
                  <a:srgbClr val="002060"/>
                </a:solidFill>
              </a:rPr>
              <a:t>유리판 위에 놓고 하부에서 사진촬영 방식 도입 등 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ko-KR" altLang="en-US" dirty="0">
                <a:solidFill>
                  <a:srgbClr val="002060"/>
                </a:solidFill>
              </a:rPr>
              <a:t> 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710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43000" y="720090"/>
            <a:ext cx="2058034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해결 방안 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31EA106-4C26-C60E-FC52-489509FE5DC2}"/>
              </a:ext>
            </a:extLst>
          </p:cNvPr>
          <p:cNvSpPr txBox="1"/>
          <p:nvPr/>
        </p:nvSpPr>
        <p:spPr>
          <a:xfrm>
            <a:off x="537274" y="6003092"/>
            <a:ext cx="5183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역광 사진 촬영 방식으로 정확도 향상 가능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2</a:t>
            </a:r>
            <a:r>
              <a:rPr lang="ko-KR" altLang="en-US" dirty="0">
                <a:solidFill>
                  <a:srgbClr val="002060"/>
                </a:solidFill>
              </a:rPr>
              <a:t>개 이상의 제품도 정상적으로 </a:t>
            </a:r>
            <a:r>
              <a:rPr lang="ko-KR" altLang="en-US" dirty="0" err="1">
                <a:solidFill>
                  <a:srgbClr val="002060"/>
                </a:solidFill>
              </a:rPr>
              <a:t>카운팅</a:t>
            </a:r>
            <a:r>
              <a:rPr lang="ko-KR" altLang="en-US" dirty="0">
                <a:solidFill>
                  <a:srgbClr val="002060"/>
                </a:solidFill>
              </a:rPr>
              <a:t> 가능함   </a:t>
            </a:r>
            <a:endParaRPr lang="en-US" altLang="ko-KR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C4DFE4D-4ADA-B36E-493B-E5971B071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92" y="1676140"/>
            <a:ext cx="4139801" cy="41618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7D8DAD8-532B-D362-7564-53CB90595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993" y="1818606"/>
            <a:ext cx="5937045" cy="3924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BA649E7-1CEE-3215-A5A1-8191BD5C7189}"/>
              </a:ext>
            </a:extLst>
          </p:cNvPr>
          <p:cNvSpPr txBox="1"/>
          <p:nvPr/>
        </p:nvSpPr>
        <p:spPr>
          <a:xfrm>
            <a:off x="6120318" y="5977073"/>
            <a:ext cx="5183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역광 사진 촬영 방식으로 정확도 향상 가능</a:t>
            </a:r>
            <a:r>
              <a:rPr lang="en-US" altLang="ko-KR" dirty="0">
                <a:solidFill>
                  <a:srgbClr val="002060"/>
                </a:solidFill>
              </a:rPr>
              <a:t>.</a:t>
            </a:r>
          </a:p>
          <a:p>
            <a:r>
              <a:rPr lang="ko-KR" altLang="en-US" dirty="0">
                <a:solidFill>
                  <a:srgbClr val="002060"/>
                </a:solidFill>
              </a:rPr>
              <a:t>초소형 파트도 높은 정확도로 </a:t>
            </a:r>
            <a:r>
              <a:rPr lang="ko-KR" altLang="en-US" dirty="0" err="1">
                <a:solidFill>
                  <a:srgbClr val="002060"/>
                </a:solidFill>
              </a:rPr>
              <a:t>카운팅</a:t>
            </a:r>
            <a:r>
              <a:rPr lang="ko-KR" altLang="en-US" dirty="0">
                <a:solidFill>
                  <a:srgbClr val="002060"/>
                </a:solidFill>
              </a:rPr>
              <a:t> 가능함 </a:t>
            </a:r>
            <a:endParaRPr lang="en-US" altLang="ko-K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677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08126" y="720090"/>
            <a:ext cx="4163005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역광을 이용한 촬영 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50417" y="1806043"/>
            <a:ext cx="5490217" cy="3649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040" lvl="0" indent="-257040">
              <a:buFont typeface="Wingdings"/>
              <a:buChar char="Ø"/>
              <a:defRPr/>
            </a:pPr>
            <a:r>
              <a:rPr lang="ko-KR" altLang="en-US">
                <a:solidFill>
                  <a:srgbClr val="002060"/>
                </a:solidFill>
              </a:rPr>
              <a:t>역광 사진 촬영 방식으로 이미지 연산의 정확도 향상</a:t>
            </a:r>
            <a:endParaRPr lang="ko-KR" altLang="en-US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endParaRPr lang="en-US" altLang="ko-KR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r>
              <a:rPr lang="ko-KR" altLang="en-US">
                <a:solidFill>
                  <a:srgbClr val="002060"/>
                </a:solidFill>
              </a:rPr>
              <a:t>빈곳 뿐 아니라 한개의 슬랏에 </a:t>
            </a:r>
            <a:r>
              <a:rPr lang="en-US" altLang="ko-KR">
                <a:solidFill>
                  <a:srgbClr val="002060"/>
                </a:solidFill>
              </a:rPr>
              <a:t>2</a:t>
            </a:r>
            <a:r>
              <a:rPr lang="ko-KR" altLang="en-US">
                <a:solidFill>
                  <a:srgbClr val="002060"/>
                </a:solidFill>
              </a:rPr>
              <a:t>개 이상의 제품이 포함된 경우도 정상적으로 카운팅 가능함</a:t>
            </a:r>
            <a:endParaRPr lang="ko-KR" altLang="en-US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endParaRPr lang="ko-KR" altLang="en-US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r>
              <a:rPr lang="ko-KR" altLang="en-US">
                <a:solidFill>
                  <a:srgbClr val="002060"/>
                </a:solidFill>
              </a:rPr>
              <a:t>초소형 파트도 선명한 이미지 촬영 가능</a:t>
            </a:r>
            <a:endParaRPr lang="ko-KR" altLang="en-US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endParaRPr lang="ko-KR" altLang="en-US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r>
              <a:rPr lang="ko-KR" altLang="en-US">
                <a:solidFill>
                  <a:srgbClr val="002060"/>
                </a:solidFill>
              </a:rPr>
              <a:t>상하</a:t>
            </a:r>
            <a:r>
              <a:rPr lang="en-US" altLang="ko-KR">
                <a:solidFill>
                  <a:srgbClr val="002060"/>
                </a:solidFill>
              </a:rPr>
              <a:t> </a:t>
            </a:r>
            <a:r>
              <a:rPr lang="ko-KR" altLang="en-US">
                <a:solidFill>
                  <a:srgbClr val="002060"/>
                </a:solidFill>
              </a:rPr>
              <a:t>높이 조절 가능 </a:t>
            </a:r>
            <a:endParaRPr lang="ko-KR" altLang="en-US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endParaRPr lang="ko-KR" altLang="en-US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r>
              <a:rPr lang="ko-KR" altLang="en-US">
                <a:solidFill>
                  <a:srgbClr val="002060"/>
                </a:solidFill>
              </a:rPr>
              <a:t>트레이 고정 장치 및 빛가림막 제작 진행중</a:t>
            </a:r>
            <a:endParaRPr lang="ko-KR" altLang="en-US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endParaRPr lang="ko-KR" altLang="en-US">
              <a:solidFill>
                <a:srgbClr val="002060"/>
              </a:solidFill>
            </a:endParaRPr>
          </a:p>
          <a:p>
            <a:pPr marL="0" lvl="0" indent="0">
              <a:buFont typeface="Wingdings"/>
              <a:buNone/>
              <a:defRPr/>
            </a:pPr>
            <a:endParaRPr lang="ko-KR" altLang="en-US">
              <a:solidFill>
                <a:srgbClr val="002060"/>
              </a:solidFill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6723" y="1333794"/>
            <a:ext cx="3848637" cy="50299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9650" y="720090"/>
            <a:ext cx="5833858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트레이 사이즈로 이미지 보정 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grpSp>
        <p:nvGrpSpPr>
          <p:cNvPr id="87" name=""/>
          <p:cNvGrpSpPr/>
          <p:nvPr/>
        </p:nvGrpSpPr>
        <p:grpSpPr>
          <a:xfrm rot="0">
            <a:off x="498370" y="1800225"/>
            <a:ext cx="11195259" cy="4451151"/>
            <a:chOff x="673965" y="1409615"/>
            <a:chExt cx="11195259" cy="4451151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4"/>
            <a:srcRect l="16980" t="1700" r="10200" b="3790"/>
            <a:stretch>
              <a:fillRect/>
            </a:stretch>
          </p:blipFill>
          <p:spPr>
            <a:xfrm>
              <a:off x="673965" y="1413280"/>
              <a:ext cx="5374410" cy="4443820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76975" y="1409615"/>
              <a:ext cx="5592249" cy="4451151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</p:grp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6"/>
          <a:srcRect l="210" t="510"/>
          <a:stretch>
            <a:fillRect/>
          </a:stretch>
        </p:blipFill>
        <p:spPr>
          <a:xfrm>
            <a:off x="3431939" y="1800225"/>
            <a:ext cx="5328122" cy="4411042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1634948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9650" y="720090"/>
            <a:ext cx="5833858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트레이 사이즈로 이미지 보정 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4853" y="1800225"/>
            <a:ext cx="5592249" cy="445115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90" name="TextBox 6"/>
          <p:cNvSpPr txBox="1"/>
          <p:nvPr/>
        </p:nvSpPr>
        <p:spPr>
          <a:xfrm>
            <a:off x="6275866" y="2876777"/>
            <a:ext cx="5490218" cy="2282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040" lvl="0" indent="-257040">
              <a:buFont typeface="Wingdings"/>
              <a:buChar char="Ø"/>
              <a:defRPr/>
            </a:pPr>
            <a:r>
              <a:rPr lang="ko-KR" altLang="en-US">
                <a:solidFill>
                  <a:srgbClr val="002060"/>
                </a:solidFill>
              </a:rPr>
              <a:t>트레이를 캡쳐한 사진을 그레이 이미지로 변환</a:t>
            </a:r>
            <a:endParaRPr lang="ko-KR" altLang="en-US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endParaRPr lang="en-US" altLang="ko-KR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r>
              <a:rPr lang="ko-KR" altLang="en-US">
                <a:solidFill>
                  <a:srgbClr val="002060"/>
                </a:solidFill>
              </a:rPr>
              <a:t>변환된 이미지의 윤곽선을 그린 후 윤곽선으로 형성된 면적의 일정 값 이상의 윤곽선만 표시</a:t>
            </a:r>
            <a:endParaRPr lang="ko-KR" altLang="en-US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endParaRPr lang="ko-KR" altLang="en-US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r>
              <a:rPr lang="ko-KR" altLang="en-US">
                <a:solidFill>
                  <a:srgbClr val="002060"/>
                </a:solidFill>
              </a:rPr>
              <a:t>최종적으로 남은 윤곽선의 각 꼭지점을 구한 뒤 이미지 보정</a:t>
            </a:r>
            <a:endParaRPr lang="ko-KR" altLang="en-US">
              <a:solidFill>
                <a:srgbClr val="002060"/>
              </a:solidFill>
            </a:endParaRPr>
          </a:p>
          <a:p>
            <a:pPr marL="0" lvl="0" indent="0">
              <a:buFont typeface="Wingdings"/>
              <a:buNone/>
              <a:defRPr/>
            </a:pPr>
            <a:endParaRPr lang="ko-KR" alt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715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500</ep:Words>
  <ep:PresentationFormat>사용자 지정</ep:PresentationFormat>
  <ep:Paragraphs>131</ep:Paragraphs>
  <ep:Slides>19</ep:Slides>
  <ep:Notes>18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ep:HeadingPairs>
  <ep:TitlesOfParts>
    <vt:vector size="2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2023-04-04T13:27:46.000</dcterms:created>
  <dc:creator>Sean Lee</dc:creator>
  <cp:lastModifiedBy>sjmbe</cp:lastModifiedBy>
  <dcterms:modified xsi:type="dcterms:W3CDTF">2023-07-26T08:23:21.224</dcterms:modified>
  <cp:revision>64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